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3.xml"/>
  <Override ContentType="application/vnd.openxmlformats-officedocument.drawingml.chart+xml" PartName="/ppt/charts/chart2.xml"/>
  <Override ContentType="application/vnd.openxmlformats-officedocument.drawingml.chart+xml" PartName="/ppt/charts/chart5.xml"/>
  <Override ContentType="application/vnd.openxmlformats-officedocument.drawingml.chart+xml" PartName="/ppt/charts/chart4.xml"/>
  <Override ContentType="application/vnd.openxmlformats-officedocument.drawingml.chart+xml" PartName="/ppt/charts/chart1.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themeOverride+xml" PartName="/ppt/theme/themeOverride3.xml"/>
  <Override ContentType="application/vnd.openxmlformats-officedocument.themeOverride+xml" PartName="/ppt/theme/themeOverride2.xml"/>
  <Override ContentType="application/vnd.openxmlformats-officedocument.themeOverride+xml" PartName="/ppt/theme/themeOverride4.xml"/>
  <Override ContentType="application/vnd.openxmlformats-officedocument.themeOverride+xml" PartName="/ppt/theme/themeOverride5.xml"/>
  <Override ContentType="application/vnd.openxmlformats-officedocument.themeOverride+xml" PartName="/ppt/theme/themeOverride1.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Lst>
  <p:sldSz cy="6858000" cx="9144000"/>
  <p:notesSz cx="7099300" cy="10234600"/>
  <p:embeddedFontLst>
    <p:embeddedFont>
      <p:font typeface="Tahoma"/>
      <p:regular r:id="rId61"/>
      <p:bold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4335">
          <p15:clr>
            <a:srgbClr val="A4A3A4"/>
          </p15:clr>
        </p15:guide>
        <p15:guide id="2" pos="12">
          <p15:clr>
            <a:srgbClr val="A4A3A4"/>
          </p15:clr>
        </p15:guide>
      </p15:sldGuideLst>
    </p:ext>
    <p:ext uri="{2D200454-40CA-4A62-9FC3-DE9A4176ACB9}">
      <p15:notesGuideLst>
        <p15:guide id="1" orient="horz" pos="3223">
          <p15:clr>
            <a:srgbClr val="A4A3A4"/>
          </p15:clr>
        </p15:guide>
        <p15:guide id="2" pos="2236">
          <p15:clr>
            <a:srgbClr val="A4A3A4"/>
          </p15:clr>
        </p15:guide>
      </p15:notesGuideLst>
    </p:ext>
    <p:ext uri="http://customooxmlschemas.google.com/">
      <go:slidesCustomData xmlns:go="http://customooxmlschemas.google.com/" r:id="rId63" roundtripDataSignature="AMtx7mhxOlrHquJstgnxLPkc6nxuxThvc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D84D15C-FEF1-4339-B679-8E08C7CA2086}">
  <a:tblStyle styleId="{4D84D15C-FEF1-4339-B679-8E08C7CA2086}"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335" orient="horz"/>
        <p:guide pos="12"/>
      </p:guideLst>
    </p:cSldViewPr>
  </p:slideViewPr>
  <p:notesViewPr>
    <p:cSldViewPr snapToGrid="0">
      <p:cViewPr varScale="1">
        <p:scale>
          <a:sx n="100" d="100"/>
          <a:sy n="100" d="100"/>
        </p:scale>
        <p:origin x="0" y="0"/>
      </p:cViewPr>
      <p:guideLst>
        <p:guide pos="3223" orient="horz"/>
        <p:guide pos="2236"/>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Tahoma-bold.fntdata"/><Relationship Id="rId61" Type="http://schemas.openxmlformats.org/officeDocument/2006/relationships/font" Target="fonts/Tahoma-regular.fntdata"/><Relationship Id="rId20" Type="http://schemas.openxmlformats.org/officeDocument/2006/relationships/slide" Target="slides/slide14.xml"/><Relationship Id="rId63" Type="http://customschemas.google.com/relationships/presentationmetadata" Target="meta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package" Target="../embeddings/Microsoft_Excel_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Lbls>
            <c:spPr>
              <a:noFill/>
              <a:ln>
                <a:noFill/>
              </a:ln>
              <a:effectLst/>
            </c:spPr>
            <c:txPr>
              <a:bodyPr/>
              <a:lstStyle/>
              <a:p>
                <a:pPr>
                  <a:defRPr sz="1400" b="1"/>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Gráficos!$B$6:$D$6</c:f>
              <c:strCache>
                <c:ptCount val="3"/>
                <c:pt idx="0">
                  <c:v>Niños
5-11</c:v>
                </c:pt>
                <c:pt idx="1">
                  <c:v>Jóvenes
12-17</c:v>
                </c:pt>
                <c:pt idx="2">
                  <c:v>Adultos
18 en adelante</c:v>
                </c:pt>
              </c:strCache>
            </c:strRef>
          </c:cat>
          <c:val>
            <c:numRef>
              <c:f>Gráficos!$B$7:$D$7</c:f>
              <c:numCache>
                <c:formatCode>General</c:formatCode>
                <c:ptCount val="3"/>
                <c:pt idx="0">
                  <c:v>167</c:v>
                </c:pt>
                <c:pt idx="1">
                  <c:v>510</c:v>
                </c:pt>
                <c:pt idx="2">
                  <c:v>1182</c:v>
                </c:pt>
              </c:numCache>
            </c:numRef>
          </c:val>
          <c:extLst>
            <c:ext xmlns:c16="http://schemas.microsoft.com/office/drawing/2014/chart" uri="{C3380CC4-5D6E-409C-BE32-E72D297353CC}">
              <c16:uniqueId val="{00000000-4749-4937-8C75-210749E06163}"/>
            </c:ext>
          </c:extLst>
        </c:ser>
        <c:dLbls>
          <c:showLegendKey val="0"/>
          <c:showVal val="1"/>
          <c:showCatName val="0"/>
          <c:showSerName val="0"/>
          <c:showPercent val="0"/>
          <c:showBubbleSize val="0"/>
        </c:dLbls>
        <c:gapWidth val="150"/>
        <c:shape val="cylinder"/>
        <c:axId val="138717440"/>
        <c:axId val="138720384"/>
        <c:axId val="0"/>
      </c:bar3DChart>
      <c:catAx>
        <c:axId val="138717440"/>
        <c:scaling>
          <c:orientation val="minMax"/>
        </c:scaling>
        <c:delete val="0"/>
        <c:axPos val="b"/>
        <c:numFmt formatCode="General" sourceLinked="0"/>
        <c:majorTickMark val="out"/>
        <c:minorTickMark val="none"/>
        <c:tickLblPos val="nextTo"/>
        <c:txPr>
          <a:bodyPr/>
          <a:lstStyle/>
          <a:p>
            <a:pPr>
              <a:defRPr b="1"/>
            </a:pPr>
            <a:endParaRPr lang="es-CO"/>
          </a:p>
        </c:txPr>
        <c:crossAx val="138720384"/>
        <c:crosses val="autoZero"/>
        <c:auto val="1"/>
        <c:lblAlgn val="ctr"/>
        <c:lblOffset val="100"/>
        <c:noMultiLvlLbl val="0"/>
      </c:catAx>
      <c:valAx>
        <c:axId val="138720384"/>
        <c:scaling>
          <c:orientation val="minMax"/>
        </c:scaling>
        <c:delete val="0"/>
        <c:axPos val="l"/>
        <c:numFmt formatCode="General" sourceLinked="1"/>
        <c:majorTickMark val="out"/>
        <c:minorTickMark val="none"/>
        <c:tickLblPos val="nextTo"/>
        <c:crossAx val="138717440"/>
        <c:crosses val="autoZero"/>
        <c:crossBetween val="between"/>
      </c:valAx>
    </c:plotArea>
    <c:plotVisOnly val="1"/>
    <c:dispBlanksAs val="gap"/>
    <c:showDLblsOverMax val="0"/>
  </c:chart>
  <c:spPr>
    <a:noFill/>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Lbls>
            <c:spPr>
              <a:noFill/>
              <a:ln>
                <a:noFill/>
              </a:ln>
              <a:effectLst/>
            </c:spPr>
            <c:txPr>
              <a:bodyPr/>
              <a:lstStyle/>
              <a:p>
                <a:pPr>
                  <a:defRPr sz="1400" b="1"/>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Gráficos!$H$6:$K$6</c:f>
              <c:strCache>
                <c:ptCount val="4"/>
                <c:pt idx="0">
                  <c:v>Niños
5-11</c:v>
                </c:pt>
                <c:pt idx="1">
                  <c:v>Jóvenes
12-17</c:v>
                </c:pt>
                <c:pt idx="2">
                  <c:v>Adultos
18 en adelante</c:v>
                </c:pt>
                <c:pt idx="3">
                  <c:v>Comunidad en general</c:v>
                </c:pt>
              </c:strCache>
            </c:strRef>
          </c:cat>
          <c:val>
            <c:numRef>
              <c:f>Gráficos!$H$7:$K$7</c:f>
              <c:numCache>
                <c:formatCode>General</c:formatCode>
                <c:ptCount val="4"/>
                <c:pt idx="0">
                  <c:v>874</c:v>
                </c:pt>
                <c:pt idx="1">
                  <c:v>348</c:v>
                </c:pt>
                <c:pt idx="2">
                  <c:v>456</c:v>
                </c:pt>
                <c:pt idx="3">
                  <c:v>237</c:v>
                </c:pt>
              </c:numCache>
            </c:numRef>
          </c:val>
          <c:extLst>
            <c:ext xmlns:c16="http://schemas.microsoft.com/office/drawing/2014/chart" uri="{C3380CC4-5D6E-409C-BE32-E72D297353CC}">
              <c16:uniqueId val="{00000000-6DFD-4926-B0A6-36CCD04B21AB}"/>
            </c:ext>
          </c:extLst>
        </c:ser>
        <c:dLbls>
          <c:showLegendKey val="0"/>
          <c:showVal val="1"/>
          <c:showCatName val="0"/>
          <c:showSerName val="0"/>
          <c:showPercent val="0"/>
          <c:showBubbleSize val="0"/>
        </c:dLbls>
        <c:gapWidth val="150"/>
        <c:shape val="cylinder"/>
        <c:axId val="140329344"/>
        <c:axId val="140332032"/>
        <c:axId val="0"/>
      </c:bar3DChart>
      <c:catAx>
        <c:axId val="140329344"/>
        <c:scaling>
          <c:orientation val="minMax"/>
        </c:scaling>
        <c:delete val="0"/>
        <c:axPos val="b"/>
        <c:numFmt formatCode="General" sourceLinked="0"/>
        <c:majorTickMark val="out"/>
        <c:minorTickMark val="none"/>
        <c:tickLblPos val="nextTo"/>
        <c:txPr>
          <a:bodyPr/>
          <a:lstStyle/>
          <a:p>
            <a:pPr>
              <a:defRPr b="1"/>
            </a:pPr>
            <a:endParaRPr lang="es-CO"/>
          </a:p>
        </c:txPr>
        <c:crossAx val="140332032"/>
        <c:crosses val="autoZero"/>
        <c:auto val="1"/>
        <c:lblAlgn val="ctr"/>
        <c:lblOffset val="100"/>
        <c:noMultiLvlLbl val="0"/>
      </c:catAx>
      <c:valAx>
        <c:axId val="140332032"/>
        <c:scaling>
          <c:orientation val="minMax"/>
        </c:scaling>
        <c:delete val="1"/>
        <c:axPos val="l"/>
        <c:numFmt formatCode="General" sourceLinked="1"/>
        <c:majorTickMark val="out"/>
        <c:minorTickMark val="none"/>
        <c:tickLblPos val="nextTo"/>
        <c:crossAx val="140329344"/>
        <c:crosses val="autoZero"/>
        <c:crossBetween val="between"/>
      </c:valAx>
    </c:plotArea>
    <c:plotVisOnly val="1"/>
    <c:dispBlanksAs val="gap"/>
    <c:showDLblsOverMax val="0"/>
  </c:chart>
  <c:spPr>
    <a:noFill/>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a:lstStyle/>
          <a:p>
            <a:pPr>
              <a:defRPr sz="2000"/>
            </a:pPr>
            <a:r>
              <a:rPr lang="es-CO" sz="2000" dirty="0"/>
              <a:t>Cobertura</a:t>
            </a:r>
            <a:r>
              <a:rPr lang="es-CO" sz="2000" baseline="0" dirty="0"/>
              <a:t> </a:t>
            </a:r>
            <a:r>
              <a:rPr lang="es-CO" sz="2000" baseline="0" dirty="0" smtClean="0"/>
              <a:t>Poblacional</a:t>
            </a:r>
          </a:p>
          <a:p>
            <a:pPr>
              <a:defRPr sz="2000"/>
            </a:pPr>
            <a:r>
              <a:rPr lang="es-CO" sz="2000" baseline="0" dirty="0" smtClean="0"/>
              <a:t>Julio 2013</a:t>
            </a:r>
            <a:endParaRPr lang="es-CO" sz="2000" dirty="0"/>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Gráficos!$Q$31:$T$31</c:f>
              <c:strCache>
                <c:ptCount val="4"/>
                <c:pt idx="0">
                  <c:v>NIÑOS</c:v>
                </c:pt>
                <c:pt idx="1">
                  <c:v>JÓVENES</c:v>
                </c:pt>
                <c:pt idx="2">
                  <c:v>ADULTOS</c:v>
                </c:pt>
                <c:pt idx="3">
                  <c:v>COMUNIDAD GENERAL</c:v>
                </c:pt>
              </c:strCache>
            </c:strRef>
          </c:cat>
          <c:val>
            <c:numRef>
              <c:f>Gráficos!$Q$32:$T$32</c:f>
              <c:numCache>
                <c:formatCode>General</c:formatCode>
                <c:ptCount val="4"/>
              </c:numCache>
            </c:numRef>
          </c:val>
          <c:extLst>
            <c:ext xmlns:c16="http://schemas.microsoft.com/office/drawing/2014/chart" uri="{C3380CC4-5D6E-409C-BE32-E72D297353CC}">
              <c16:uniqueId val="{00000000-452E-4EB9-BE37-9654C4E9FA81}"/>
            </c:ext>
          </c:extLst>
        </c:ser>
        <c:ser>
          <c:idx val="1"/>
          <c:order val="1"/>
          <c:invertIfNegative val="0"/>
          <c:dLbls>
            <c:spPr>
              <a:noFill/>
              <a:ln>
                <a:noFill/>
              </a:ln>
              <a:effectLst/>
            </c:spPr>
            <c:txPr>
              <a:bodyPr/>
              <a:lstStyle/>
              <a:p>
                <a:pPr>
                  <a:defRPr sz="2400" b="1"/>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Gráficos!$Q$31:$T$31</c:f>
              <c:strCache>
                <c:ptCount val="4"/>
                <c:pt idx="0">
                  <c:v>NIÑOS</c:v>
                </c:pt>
                <c:pt idx="1">
                  <c:v>JÓVENES</c:v>
                </c:pt>
                <c:pt idx="2">
                  <c:v>ADULTOS</c:v>
                </c:pt>
                <c:pt idx="3">
                  <c:v>COMUNIDAD GENERAL</c:v>
                </c:pt>
              </c:strCache>
            </c:strRef>
          </c:cat>
          <c:val>
            <c:numRef>
              <c:f>Gráficos!$Q$33:$T$33</c:f>
              <c:numCache>
                <c:formatCode>General</c:formatCode>
                <c:ptCount val="4"/>
                <c:pt idx="0">
                  <c:v>1041</c:v>
                </c:pt>
                <c:pt idx="1">
                  <c:v>858</c:v>
                </c:pt>
                <c:pt idx="2">
                  <c:v>1638</c:v>
                </c:pt>
                <c:pt idx="3">
                  <c:v>237</c:v>
                </c:pt>
              </c:numCache>
            </c:numRef>
          </c:val>
          <c:extLst>
            <c:ext xmlns:c16="http://schemas.microsoft.com/office/drawing/2014/chart" uri="{C3380CC4-5D6E-409C-BE32-E72D297353CC}">
              <c16:uniqueId val="{00000001-452E-4EB9-BE37-9654C4E9FA81}"/>
            </c:ext>
          </c:extLst>
        </c:ser>
        <c:dLbls>
          <c:showLegendKey val="0"/>
          <c:showVal val="1"/>
          <c:showCatName val="0"/>
          <c:showSerName val="0"/>
          <c:showPercent val="0"/>
          <c:showBubbleSize val="0"/>
        </c:dLbls>
        <c:gapWidth val="150"/>
        <c:shape val="cylinder"/>
        <c:axId val="147836928"/>
        <c:axId val="147845120"/>
        <c:axId val="0"/>
      </c:bar3DChart>
      <c:catAx>
        <c:axId val="147836928"/>
        <c:scaling>
          <c:orientation val="minMax"/>
        </c:scaling>
        <c:delete val="0"/>
        <c:axPos val="b"/>
        <c:numFmt formatCode="General" sourceLinked="0"/>
        <c:majorTickMark val="out"/>
        <c:minorTickMark val="none"/>
        <c:tickLblPos val="nextTo"/>
        <c:txPr>
          <a:bodyPr/>
          <a:lstStyle/>
          <a:p>
            <a:pPr>
              <a:defRPr sz="1400" b="1"/>
            </a:pPr>
            <a:endParaRPr lang="es-CO"/>
          </a:p>
        </c:txPr>
        <c:crossAx val="147845120"/>
        <c:crosses val="autoZero"/>
        <c:auto val="1"/>
        <c:lblAlgn val="ctr"/>
        <c:lblOffset val="100"/>
        <c:noMultiLvlLbl val="0"/>
      </c:catAx>
      <c:valAx>
        <c:axId val="147845120"/>
        <c:scaling>
          <c:orientation val="minMax"/>
        </c:scaling>
        <c:delete val="1"/>
        <c:axPos val="l"/>
        <c:numFmt formatCode="General" sourceLinked="1"/>
        <c:majorTickMark val="out"/>
        <c:minorTickMark val="none"/>
        <c:tickLblPos val="nextTo"/>
        <c:crossAx val="147836928"/>
        <c:crosses val="autoZero"/>
        <c:crossBetween val="between"/>
      </c:valAx>
    </c:plotArea>
    <c:plotVisOnly val="1"/>
    <c:dispBlanksAs val="gap"/>
    <c:showDLblsOverMax val="0"/>
  </c:chart>
  <c:spPr>
    <a:noFill/>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681522011957518"/>
          <c:y val="7.8669216087762187E-2"/>
          <c:w val="0.69284765684471272"/>
          <c:h val="0.7801422567704881"/>
        </c:manualLayout>
      </c:layout>
      <c:radarChart>
        <c:radarStyle val="marker"/>
        <c:varyColors val="0"/>
        <c:ser>
          <c:idx val="0"/>
          <c:order val="0"/>
          <c:tx>
            <c:strRef>
              <c:f>Nodos!$E$49</c:f>
              <c:strCache>
                <c:ptCount val="1"/>
                <c:pt idx="0">
                  <c:v>Abril</c:v>
                </c:pt>
              </c:strCache>
            </c:strRef>
          </c:tx>
          <c:cat>
            <c:strRef>
              <c:f>Nodos!$F$48:$I$48</c:f>
              <c:strCache>
                <c:ptCount val="4"/>
                <c:pt idx="0">
                  <c:v>M54482</c:v>
                </c:pt>
                <c:pt idx="1">
                  <c:v>M54527</c:v>
                </c:pt>
                <c:pt idx="2">
                  <c:v>M54529</c:v>
                </c:pt>
                <c:pt idx="3">
                  <c:v>M54480</c:v>
                </c:pt>
              </c:strCache>
            </c:strRef>
          </c:cat>
          <c:val>
            <c:numRef>
              <c:f>Nodos!$F$49:$I$49</c:f>
              <c:numCache>
                <c:formatCode>General</c:formatCode>
                <c:ptCount val="4"/>
                <c:pt idx="0">
                  <c:v>1302</c:v>
                </c:pt>
                <c:pt idx="1">
                  <c:v>1813</c:v>
                </c:pt>
                <c:pt idx="2">
                  <c:v>2647</c:v>
                </c:pt>
                <c:pt idx="3">
                  <c:v>2644</c:v>
                </c:pt>
              </c:numCache>
            </c:numRef>
          </c:val>
          <c:extLst>
            <c:ext xmlns:c16="http://schemas.microsoft.com/office/drawing/2014/chart" uri="{C3380CC4-5D6E-409C-BE32-E72D297353CC}">
              <c16:uniqueId val="{00000000-AA71-4D05-8542-D725C19C8E5B}"/>
            </c:ext>
          </c:extLst>
        </c:ser>
        <c:ser>
          <c:idx val="1"/>
          <c:order val="1"/>
          <c:tx>
            <c:strRef>
              <c:f>Nodos!$E$50</c:f>
              <c:strCache>
                <c:ptCount val="1"/>
                <c:pt idx="0">
                  <c:v>Mayo</c:v>
                </c:pt>
              </c:strCache>
            </c:strRef>
          </c:tx>
          <c:cat>
            <c:strRef>
              <c:f>Nodos!$F$48:$I$48</c:f>
              <c:strCache>
                <c:ptCount val="4"/>
                <c:pt idx="0">
                  <c:v>M54482</c:v>
                </c:pt>
                <c:pt idx="1">
                  <c:v>M54527</c:v>
                </c:pt>
                <c:pt idx="2">
                  <c:v>M54529</c:v>
                </c:pt>
                <c:pt idx="3">
                  <c:v>M54480</c:v>
                </c:pt>
              </c:strCache>
            </c:strRef>
          </c:cat>
          <c:val>
            <c:numRef>
              <c:f>Nodos!$F$50:$I$50</c:f>
              <c:numCache>
                <c:formatCode>General</c:formatCode>
                <c:ptCount val="4"/>
                <c:pt idx="0">
                  <c:v>1458</c:v>
                </c:pt>
                <c:pt idx="1">
                  <c:v>1994</c:v>
                </c:pt>
                <c:pt idx="2">
                  <c:v>1377</c:v>
                </c:pt>
                <c:pt idx="3">
                  <c:v>2060</c:v>
                </c:pt>
              </c:numCache>
            </c:numRef>
          </c:val>
          <c:extLst>
            <c:ext xmlns:c16="http://schemas.microsoft.com/office/drawing/2014/chart" uri="{C3380CC4-5D6E-409C-BE32-E72D297353CC}">
              <c16:uniqueId val="{00000001-AA71-4D05-8542-D725C19C8E5B}"/>
            </c:ext>
          </c:extLst>
        </c:ser>
        <c:ser>
          <c:idx val="2"/>
          <c:order val="2"/>
          <c:tx>
            <c:strRef>
              <c:f>Nodos!$E$51</c:f>
              <c:strCache>
                <c:ptCount val="1"/>
                <c:pt idx="0">
                  <c:v>Junio</c:v>
                </c:pt>
              </c:strCache>
            </c:strRef>
          </c:tx>
          <c:cat>
            <c:strRef>
              <c:f>Nodos!$F$48:$I$48</c:f>
              <c:strCache>
                <c:ptCount val="4"/>
                <c:pt idx="0">
                  <c:v>M54482</c:v>
                </c:pt>
                <c:pt idx="1">
                  <c:v>M54527</c:v>
                </c:pt>
                <c:pt idx="2">
                  <c:v>M54529</c:v>
                </c:pt>
                <c:pt idx="3">
                  <c:v>M54480</c:v>
                </c:pt>
              </c:strCache>
            </c:strRef>
          </c:cat>
          <c:val>
            <c:numRef>
              <c:f>Nodos!$F$51:$I$51</c:f>
              <c:numCache>
                <c:formatCode>General</c:formatCode>
                <c:ptCount val="4"/>
                <c:pt idx="0">
                  <c:v>1935</c:v>
                </c:pt>
                <c:pt idx="1">
                  <c:v>1880</c:v>
                </c:pt>
                <c:pt idx="2">
                  <c:v>1707</c:v>
                </c:pt>
                <c:pt idx="3">
                  <c:v>1969</c:v>
                </c:pt>
              </c:numCache>
            </c:numRef>
          </c:val>
          <c:extLst>
            <c:ext xmlns:c16="http://schemas.microsoft.com/office/drawing/2014/chart" uri="{C3380CC4-5D6E-409C-BE32-E72D297353CC}">
              <c16:uniqueId val="{00000002-AA71-4D05-8542-D725C19C8E5B}"/>
            </c:ext>
          </c:extLst>
        </c:ser>
        <c:dLbls>
          <c:showLegendKey val="0"/>
          <c:showVal val="0"/>
          <c:showCatName val="0"/>
          <c:showSerName val="0"/>
          <c:showPercent val="0"/>
          <c:showBubbleSize val="0"/>
        </c:dLbls>
        <c:axId val="147946112"/>
        <c:axId val="147956096"/>
      </c:radarChart>
      <c:catAx>
        <c:axId val="147946112"/>
        <c:scaling>
          <c:orientation val="minMax"/>
        </c:scaling>
        <c:delete val="0"/>
        <c:axPos val="b"/>
        <c:majorGridlines/>
        <c:numFmt formatCode="General" sourceLinked="0"/>
        <c:majorTickMark val="out"/>
        <c:minorTickMark val="none"/>
        <c:tickLblPos val="nextTo"/>
        <c:crossAx val="147956096"/>
        <c:crosses val="autoZero"/>
        <c:auto val="1"/>
        <c:lblAlgn val="ctr"/>
        <c:lblOffset val="100"/>
        <c:noMultiLvlLbl val="0"/>
      </c:catAx>
      <c:valAx>
        <c:axId val="147956096"/>
        <c:scaling>
          <c:orientation val="minMax"/>
        </c:scaling>
        <c:delete val="0"/>
        <c:axPos val="l"/>
        <c:numFmt formatCode="General" sourceLinked="1"/>
        <c:majorTickMark val="out"/>
        <c:minorTickMark val="none"/>
        <c:tickLblPos val="nextTo"/>
        <c:txPr>
          <a:bodyPr/>
          <a:lstStyle/>
          <a:p>
            <a:pPr>
              <a:defRPr sz="900"/>
            </a:pPr>
            <a:endParaRPr lang="es-CO"/>
          </a:p>
        </c:txPr>
        <c:crossAx val="147946112"/>
        <c:crosses val="autoZero"/>
        <c:crossBetween val="between"/>
      </c:valAx>
    </c:plotArea>
    <c:legend>
      <c:legendPos val="r"/>
      <c:layout>
        <c:manualLayout>
          <c:xMode val="edge"/>
          <c:yMode val="edge"/>
          <c:x val="0.82320479161204507"/>
          <c:y val="0.68710054894792949"/>
          <c:w val="0.16159096269213319"/>
          <c:h val="0.19950552118779161"/>
        </c:manualLayout>
      </c:layout>
      <c:overlay val="0"/>
    </c:legend>
    <c:plotVisOnly val="1"/>
    <c:dispBlanksAs val="gap"/>
    <c:showDLblsOverMax val="0"/>
  </c:chart>
  <c:spPr>
    <a:noFill/>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radarChart>
        <c:radarStyle val="marker"/>
        <c:varyColors val="0"/>
        <c:ser>
          <c:idx val="0"/>
          <c:order val="0"/>
          <c:tx>
            <c:strRef>
              <c:f>Nodos!$E$44</c:f>
              <c:strCache>
                <c:ptCount val="1"/>
                <c:pt idx="0">
                  <c:v>Abril</c:v>
                </c:pt>
              </c:strCache>
            </c:strRef>
          </c:tx>
          <c:cat>
            <c:strRef>
              <c:f>Nodos!$J$43:$M$43</c:f>
              <c:strCache>
                <c:ptCount val="4"/>
                <c:pt idx="0">
                  <c:v>L14301</c:v>
                </c:pt>
                <c:pt idx="1">
                  <c:v>L4241</c:v>
                </c:pt>
                <c:pt idx="2">
                  <c:v>L10677</c:v>
                </c:pt>
                <c:pt idx="3">
                  <c:v>L10664</c:v>
                </c:pt>
              </c:strCache>
            </c:strRef>
          </c:cat>
          <c:val>
            <c:numRef>
              <c:f>Nodos!$J$44:$M$44</c:f>
              <c:numCache>
                <c:formatCode>General</c:formatCode>
                <c:ptCount val="4"/>
                <c:pt idx="0">
                  <c:v>5303</c:v>
                </c:pt>
                <c:pt idx="1">
                  <c:v>2489</c:v>
                </c:pt>
                <c:pt idx="2">
                  <c:v>2003</c:v>
                </c:pt>
                <c:pt idx="3">
                  <c:v>1041</c:v>
                </c:pt>
              </c:numCache>
            </c:numRef>
          </c:val>
          <c:extLst>
            <c:ext xmlns:c16="http://schemas.microsoft.com/office/drawing/2014/chart" uri="{C3380CC4-5D6E-409C-BE32-E72D297353CC}">
              <c16:uniqueId val="{00000000-286D-467D-AAB4-4E92268621C6}"/>
            </c:ext>
          </c:extLst>
        </c:ser>
        <c:ser>
          <c:idx val="1"/>
          <c:order val="1"/>
          <c:tx>
            <c:strRef>
              <c:f>Nodos!$E$45</c:f>
              <c:strCache>
                <c:ptCount val="1"/>
                <c:pt idx="0">
                  <c:v>Mayo</c:v>
                </c:pt>
              </c:strCache>
            </c:strRef>
          </c:tx>
          <c:cat>
            <c:strRef>
              <c:f>Nodos!$J$43:$M$43</c:f>
              <c:strCache>
                <c:ptCount val="4"/>
                <c:pt idx="0">
                  <c:v>L14301</c:v>
                </c:pt>
                <c:pt idx="1">
                  <c:v>L4241</c:v>
                </c:pt>
                <c:pt idx="2">
                  <c:v>L10677</c:v>
                </c:pt>
                <c:pt idx="3">
                  <c:v>L10664</c:v>
                </c:pt>
              </c:strCache>
            </c:strRef>
          </c:cat>
          <c:val>
            <c:numRef>
              <c:f>Nodos!$J$45:$M$45</c:f>
              <c:numCache>
                <c:formatCode>General</c:formatCode>
                <c:ptCount val="4"/>
                <c:pt idx="0">
                  <c:v>4241</c:v>
                </c:pt>
                <c:pt idx="1">
                  <c:v>2285</c:v>
                </c:pt>
                <c:pt idx="2">
                  <c:v>1995</c:v>
                </c:pt>
                <c:pt idx="3">
                  <c:v>598</c:v>
                </c:pt>
              </c:numCache>
            </c:numRef>
          </c:val>
          <c:extLst>
            <c:ext xmlns:c16="http://schemas.microsoft.com/office/drawing/2014/chart" uri="{C3380CC4-5D6E-409C-BE32-E72D297353CC}">
              <c16:uniqueId val="{00000001-286D-467D-AAB4-4E92268621C6}"/>
            </c:ext>
          </c:extLst>
        </c:ser>
        <c:dLbls>
          <c:showLegendKey val="0"/>
          <c:showVal val="0"/>
          <c:showCatName val="0"/>
          <c:showSerName val="0"/>
          <c:showPercent val="0"/>
          <c:showBubbleSize val="0"/>
        </c:dLbls>
        <c:axId val="148063360"/>
        <c:axId val="148064896"/>
      </c:radarChart>
      <c:catAx>
        <c:axId val="148063360"/>
        <c:scaling>
          <c:orientation val="minMax"/>
        </c:scaling>
        <c:delete val="0"/>
        <c:axPos val="b"/>
        <c:majorGridlines/>
        <c:numFmt formatCode="General" sourceLinked="0"/>
        <c:majorTickMark val="out"/>
        <c:minorTickMark val="none"/>
        <c:tickLblPos val="nextTo"/>
        <c:crossAx val="148064896"/>
        <c:crosses val="autoZero"/>
        <c:auto val="1"/>
        <c:lblAlgn val="ctr"/>
        <c:lblOffset val="100"/>
        <c:noMultiLvlLbl val="0"/>
      </c:catAx>
      <c:valAx>
        <c:axId val="148064896"/>
        <c:scaling>
          <c:orientation val="minMax"/>
        </c:scaling>
        <c:delete val="0"/>
        <c:axPos val="l"/>
        <c:numFmt formatCode="General" sourceLinked="1"/>
        <c:majorTickMark val="cross"/>
        <c:minorTickMark val="none"/>
        <c:tickLblPos val="nextTo"/>
        <c:txPr>
          <a:bodyPr/>
          <a:lstStyle/>
          <a:p>
            <a:pPr>
              <a:defRPr sz="900"/>
            </a:pPr>
            <a:endParaRPr lang="es-CO"/>
          </a:p>
        </c:txPr>
        <c:crossAx val="148063360"/>
        <c:crosses val="autoZero"/>
        <c:crossBetween val="between"/>
      </c:valAx>
    </c:plotArea>
    <c:legend>
      <c:legendPos val="r"/>
      <c:layout>
        <c:manualLayout>
          <c:xMode val="edge"/>
          <c:yMode val="edge"/>
          <c:x val="0.62969350452815021"/>
          <c:y val="0.77841543316251149"/>
          <c:w val="0.12766385282920717"/>
          <c:h val="0.14401521593534355"/>
        </c:manualLayout>
      </c:layout>
      <c:overlay val="0"/>
    </c:legend>
    <c:plotVisOnly val="1"/>
    <c:dispBlanksAs val="gap"/>
    <c:showDLblsOverMax val="0"/>
  </c:chart>
  <c:spPr>
    <a:noFill/>
    <a:ln>
      <a:noFill/>
    </a:ln>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76575" cy="511175"/>
          </a:xfrm>
          <a:prstGeom prst="rect">
            <a:avLst/>
          </a:prstGeom>
          <a:noFill/>
          <a:ln>
            <a:noFill/>
          </a:ln>
        </p:spPr>
        <p:txBody>
          <a:bodyPr anchorCtr="0" anchor="t" bIns="49500" lIns="99025" spcFirstLastPara="1" rIns="99025" wrap="square" tIns="49500">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4021138" y="0"/>
            <a:ext cx="3076575" cy="511175"/>
          </a:xfrm>
          <a:prstGeom prst="rect">
            <a:avLst/>
          </a:prstGeom>
          <a:noFill/>
          <a:ln>
            <a:noFill/>
          </a:ln>
        </p:spPr>
        <p:txBody>
          <a:bodyPr anchorCtr="0" anchor="t" bIns="49500" lIns="99025" spcFirstLastPara="1" rIns="99025" wrap="square" tIns="49500">
            <a:noAutofit/>
          </a:bodyPr>
          <a:lstStyle>
            <a:lvl1pPr lvl="0" marR="0" rtl="0" algn="r">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9613" y="4860925"/>
            <a:ext cx="5680075" cy="4605338"/>
          </a:xfrm>
          <a:prstGeom prst="rect">
            <a:avLst/>
          </a:prstGeom>
          <a:noFill/>
          <a:ln>
            <a:noFill/>
          </a:ln>
        </p:spPr>
        <p:txBody>
          <a:bodyPr anchorCtr="0" anchor="t" bIns="49500" lIns="99025" spcFirstLastPara="1" rIns="99025" wrap="square" tIns="49500">
            <a:norm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721850"/>
            <a:ext cx="3076575" cy="511175"/>
          </a:xfrm>
          <a:prstGeom prst="rect">
            <a:avLst/>
          </a:prstGeom>
          <a:noFill/>
          <a:ln>
            <a:noFill/>
          </a:ln>
        </p:spPr>
        <p:txBody>
          <a:bodyPr anchorCtr="0" anchor="b" bIns="49500" lIns="99025" spcFirstLastPara="1" rIns="99025" wrap="square" tIns="49500">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4021138" y="9721850"/>
            <a:ext cx="3076575" cy="511175"/>
          </a:xfrm>
          <a:prstGeom prst="rect">
            <a:avLst/>
          </a:prstGeom>
          <a:noFill/>
          <a:ln>
            <a:noFill/>
          </a:ln>
        </p:spPr>
        <p:txBody>
          <a:bodyPr anchorCtr="0" anchor="b" bIns="49500" lIns="99025" spcFirstLastPara="1" rIns="99025" wrap="square" tIns="49500">
            <a:noAutofit/>
          </a:bodyPr>
          <a:lstStyle/>
          <a:p>
            <a:pPr indent="0" lvl="0" marL="0" marR="0" rtl="0" algn="r">
              <a:spcBef>
                <a:spcPts val="0"/>
              </a:spcBef>
              <a:spcAft>
                <a:spcPts val="0"/>
              </a:spcAft>
              <a:buNone/>
            </a:pPr>
            <a:fld id="{00000000-1234-1234-1234-123412341234}" type="slidenum">
              <a:rPr b="0" i="0" lang="es-CO"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 name="Shape 20"/>
        <p:cNvGrpSpPr/>
        <p:nvPr/>
      </p:nvGrpSpPr>
      <p:grpSpPr>
        <a:xfrm>
          <a:off x="0" y="0"/>
          <a:ext cx="0" cy="0"/>
          <a:chOff x="0" y="0"/>
          <a:chExt cx="0" cy="0"/>
        </a:xfrm>
      </p:grpSpPr>
      <p:sp>
        <p:nvSpPr>
          <p:cNvPr id="21" name="Google Shape;21;p1:notes"/>
          <p:cNvSpPr/>
          <p:nvPr>
            <p:ph idx="2" type="sldImg"/>
          </p:nvPr>
        </p:nvSpPr>
        <p:spPr>
          <a:xfrm>
            <a:off x="992188" y="768350"/>
            <a:ext cx="5115000" cy="3837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2" name="Google Shape;22;p1:notes"/>
          <p:cNvSpPr txBox="1"/>
          <p:nvPr>
            <p:ph idx="1" type="body"/>
          </p:nvPr>
        </p:nvSpPr>
        <p:spPr>
          <a:xfrm>
            <a:off x="709613" y="4860925"/>
            <a:ext cx="5680200" cy="4605300"/>
          </a:xfrm>
          <a:prstGeom prst="rect">
            <a:avLst/>
          </a:prstGeom>
          <a:noFill/>
          <a:ln>
            <a:noFill/>
          </a:ln>
        </p:spPr>
        <p:txBody>
          <a:bodyPr anchorCtr="0" anchor="t" bIns="49500" lIns="99025" spcFirstLastPara="1" rIns="99025" wrap="square" tIns="49500">
            <a:norm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0:notes"/>
          <p:cNvSpPr txBox="1"/>
          <p:nvPr>
            <p:ph idx="1" type="body"/>
          </p:nvPr>
        </p:nvSpPr>
        <p:spPr>
          <a:xfrm>
            <a:off x="709613" y="4860925"/>
            <a:ext cx="5680200" cy="4605300"/>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140" name="Google Shape;140;p10:notes"/>
          <p:cNvSpPr/>
          <p:nvPr>
            <p:ph idx="2" type="sldImg"/>
          </p:nvPr>
        </p:nvSpPr>
        <p:spPr>
          <a:xfrm>
            <a:off x="992188" y="768350"/>
            <a:ext cx="5115000" cy="3837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1: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146" name="Google Shape;146;p11: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2:notes"/>
          <p:cNvSpPr txBox="1"/>
          <p:nvPr>
            <p:ph idx="1" type="body"/>
          </p:nvPr>
        </p:nvSpPr>
        <p:spPr>
          <a:xfrm>
            <a:off x="709613" y="4860925"/>
            <a:ext cx="5680200" cy="4605300"/>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168" name="Google Shape;168;p12:notes"/>
          <p:cNvSpPr/>
          <p:nvPr>
            <p:ph idx="2" type="sldImg"/>
          </p:nvPr>
        </p:nvSpPr>
        <p:spPr>
          <a:xfrm>
            <a:off x="992188" y="768350"/>
            <a:ext cx="5115000" cy="3837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3:notes"/>
          <p:cNvSpPr txBox="1"/>
          <p:nvPr>
            <p:ph idx="1" type="body"/>
          </p:nvPr>
        </p:nvSpPr>
        <p:spPr>
          <a:xfrm>
            <a:off x="709613" y="4860925"/>
            <a:ext cx="5680200" cy="4605300"/>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179" name="Google Shape;179;p13:notes"/>
          <p:cNvSpPr/>
          <p:nvPr>
            <p:ph idx="2" type="sldImg"/>
          </p:nvPr>
        </p:nvSpPr>
        <p:spPr>
          <a:xfrm>
            <a:off x="992188" y="768350"/>
            <a:ext cx="5115000" cy="3837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4:notes"/>
          <p:cNvSpPr txBox="1"/>
          <p:nvPr>
            <p:ph idx="1" type="body"/>
          </p:nvPr>
        </p:nvSpPr>
        <p:spPr>
          <a:xfrm>
            <a:off x="709613" y="4860925"/>
            <a:ext cx="5680200" cy="4605300"/>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184" name="Google Shape;184;p14:notes"/>
          <p:cNvSpPr/>
          <p:nvPr>
            <p:ph idx="2" type="sldImg"/>
          </p:nvPr>
        </p:nvSpPr>
        <p:spPr>
          <a:xfrm>
            <a:off x="992188" y="768350"/>
            <a:ext cx="5115000" cy="3837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5:notes"/>
          <p:cNvSpPr/>
          <p:nvPr>
            <p:ph idx="2" type="sldImg"/>
          </p:nvPr>
        </p:nvSpPr>
        <p:spPr>
          <a:xfrm>
            <a:off x="992188" y="768350"/>
            <a:ext cx="5115000" cy="3837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p15:notes"/>
          <p:cNvSpPr txBox="1"/>
          <p:nvPr>
            <p:ph idx="1" type="body"/>
          </p:nvPr>
        </p:nvSpPr>
        <p:spPr>
          <a:xfrm>
            <a:off x="709613" y="4860925"/>
            <a:ext cx="5680200" cy="4605300"/>
          </a:xfrm>
          <a:prstGeom prst="rect">
            <a:avLst/>
          </a:prstGeom>
          <a:noFill/>
          <a:ln>
            <a:noFill/>
          </a:ln>
        </p:spPr>
        <p:txBody>
          <a:bodyPr anchorCtr="0" anchor="t" bIns="49500" lIns="99025" spcFirstLastPara="1" rIns="99025" wrap="square" tIns="49500">
            <a:normAutofit/>
          </a:bodyPr>
          <a:lstStyle/>
          <a:p>
            <a:pPr indent="0" lvl="0" marL="0" rtl="0" algn="l">
              <a:spcBef>
                <a:spcPts val="0"/>
              </a:spcBef>
              <a:spcAft>
                <a:spcPts val="0"/>
              </a:spcAft>
              <a:buNone/>
            </a:pPr>
            <a:r>
              <a:t/>
            </a:r>
            <a:endParaRPr/>
          </a:p>
        </p:txBody>
      </p:sp>
      <p:sp>
        <p:nvSpPr>
          <p:cNvPr id="212" name="Google Shape;212;p15:notes"/>
          <p:cNvSpPr txBox="1"/>
          <p:nvPr>
            <p:ph idx="12" type="sldNum"/>
          </p:nvPr>
        </p:nvSpPr>
        <p:spPr>
          <a:xfrm>
            <a:off x="4021138" y="9721850"/>
            <a:ext cx="3076500" cy="511200"/>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6:notes"/>
          <p:cNvSpPr txBox="1"/>
          <p:nvPr>
            <p:ph idx="1" type="body"/>
          </p:nvPr>
        </p:nvSpPr>
        <p:spPr>
          <a:xfrm>
            <a:off x="709613" y="4860925"/>
            <a:ext cx="5680200" cy="4605300"/>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225" name="Google Shape;225;p16:notes"/>
          <p:cNvSpPr/>
          <p:nvPr>
            <p:ph idx="2" type="sldImg"/>
          </p:nvPr>
        </p:nvSpPr>
        <p:spPr>
          <a:xfrm>
            <a:off x="992188" y="768350"/>
            <a:ext cx="5115000" cy="3837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7:notes"/>
          <p:cNvSpPr txBox="1"/>
          <p:nvPr>
            <p:ph idx="1" type="body"/>
          </p:nvPr>
        </p:nvSpPr>
        <p:spPr>
          <a:xfrm>
            <a:off x="709613" y="4860925"/>
            <a:ext cx="5680200" cy="4605300"/>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236" name="Google Shape;236;p17:notes"/>
          <p:cNvSpPr/>
          <p:nvPr>
            <p:ph idx="2" type="sldImg"/>
          </p:nvPr>
        </p:nvSpPr>
        <p:spPr>
          <a:xfrm>
            <a:off x="992188" y="768350"/>
            <a:ext cx="5115000" cy="3837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8:notes"/>
          <p:cNvSpPr txBox="1"/>
          <p:nvPr>
            <p:ph idx="1" type="body"/>
          </p:nvPr>
        </p:nvSpPr>
        <p:spPr>
          <a:xfrm>
            <a:off x="709613" y="4860925"/>
            <a:ext cx="5680200" cy="4605300"/>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258" name="Google Shape;258;p18:notes"/>
          <p:cNvSpPr/>
          <p:nvPr>
            <p:ph idx="2" type="sldImg"/>
          </p:nvPr>
        </p:nvSpPr>
        <p:spPr>
          <a:xfrm>
            <a:off x="992188" y="768350"/>
            <a:ext cx="5115000" cy="3837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9:notes"/>
          <p:cNvSpPr txBox="1"/>
          <p:nvPr>
            <p:ph idx="1" type="body"/>
          </p:nvPr>
        </p:nvSpPr>
        <p:spPr>
          <a:xfrm>
            <a:off x="709613" y="4860925"/>
            <a:ext cx="5680200" cy="4605300"/>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269" name="Google Shape;269;p19:notes"/>
          <p:cNvSpPr/>
          <p:nvPr>
            <p:ph idx="2" type="sldImg"/>
          </p:nvPr>
        </p:nvSpPr>
        <p:spPr>
          <a:xfrm>
            <a:off x="992188" y="768350"/>
            <a:ext cx="5115000" cy="3837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 name="Shape 26"/>
        <p:cNvGrpSpPr/>
        <p:nvPr/>
      </p:nvGrpSpPr>
      <p:grpSpPr>
        <a:xfrm>
          <a:off x="0" y="0"/>
          <a:ext cx="0" cy="0"/>
          <a:chOff x="0" y="0"/>
          <a:chExt cx="0" cy="0"/>
        </a:xfrm>
      </p:grpSpPr>
      <p:sp>
        <p:nvSpPr>
          <p:cNvPr id="27" name="Google Shape;27;p2:notes"/>
          <p:cNvSpPr txBox="1"/>
          <p:nvPr>
            <p:ph idx="1" type="body"/>
          </p:nvPr>
        </p:nvSpPr>
        <p:spPr>
          <a:xfrm>
            <a:off x="709613" y="4860925"/>
            <a:ext cx="5680200" cy="4605300"/>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28" name="Google Shape;28;p2:notes"/>
          <p:cNvSpPr/>
          <p:nvPr>
            <p:ph idx="2" type="sldImg"/>
          </p:nvPr>
        </p:nvSpPr>
        <p:spPr>
          <a:xfrm>
            <a:off x="992188" y="768350"/>
            <a:ext cx="5115000" cy="3837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0: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296" name="Google Shape;296;p20: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1: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321" name="Google Shape;321;p21: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2: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332" name="Google Shape;332;p22: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3: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343" name="Google Shape;343;p23: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24: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354" name="Google Shape;354;p24: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5: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365" name="Google Shape;365;p25: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26: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370" name="Google Shape;370;p26: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27: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396" name="Google Shape;396;p27: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28: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404" name="Google Shape;404;p28: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29: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454" name="Google Shape;454;p29: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 name="Shape 31"/>
        <p:cNvGrpSpPr/>
        <p:nvPr/>
      </p:nvGrpSpPr>
      <p:grpSpPr>
        <a:xfrm>
          <a:off x="0" y="0"/>
          <a:ext cx="0" cy="0"/>
          <a:chOff x="0" y="0"/>
          <a:chExt cx="0" cy="0"/>
        </a:xfrm>
      </p:grpSpPr>
      <p:sp>
        <p:nvSpPr>
          <p:cNvPr id="32" name="Google Shape;32;p3:notes"/>
          <p:cNvSpPr txBox="1"/>
          <p:nvPr>
            <p:ph idx="1" type="body"/>
          </p:nvPr>
        </p:nvSpPr>
        <p:spPr>
          <a:xfrm>
            <a:off x="709613" y="4860925"/>
            <a:ext cx="5680200" cy="4605300"/>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33" name="Google Shape;33;p3:notes"/>
          <p:cNvSpPr/>
          <p:nvPr>
            <p:ph idx="2" type="sldImg"/>
          </p:nvPr>
        </p:nvSpPr>
        <p:spPr>
          <a:xfrm>
            <a:off x="992188" y="768350"/>
            <a:ext cx="5115000" cy="3837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30: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463" name="Google Shape;463;p30: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31: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472" name="Google Shape;472;p31: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32: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481" name="Google Shape;481;p32: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33: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490" name="Google Shape;490;p33: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34: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499" name="Google Shape;499;p34: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35: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508" name="Google Shape;508;p35: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36: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516" name="Google Shape;516;p36: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37: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529" name="Google Shape;529;p37: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38: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540" name="Google Shape;540;p38: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39: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551" name="Google Shape;551;p39: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p4:notes"/>
          <p:cNvSpPr txBox="1"/>
          <p:nvPr>
            <p:ph idx="1" type="body"/>
          </p:nvPr>
        </p:nvSpPr>
        <p:spPr>
          <a:xfrm>
            <a:off x="709613" y="4860925"/>
            <a:ext cx="5680200" cy="4605300"/>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38" name="Google Shape;38;p4:notes"/>
          <p:cNvSpPr/>
          <p:nvPr>
            <p:ph idx="2" type="sldImg"/>
          </p:nvPr>
        </p:nvSpPr>
        <p:spPr>
          <a:xfrm>
            <a:off x="992188" y="768350"/>
            <a:ext cx="5115000" cy="3837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40: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559" name="Google Shape;559;p40: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41: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588" name="Google Shape;588;p41: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42: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597" name="Google Shape;597;p42: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43: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607" name="Google Shape;607;p43: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44: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615" name="Google Shape;615;p44: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45: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627" name="Google Shape;627;p45: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46: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638" name="Google Shape;638;p46: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47: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647" name="Google Shape;647;p47: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48: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656" name="Google Shape;656;p48: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49: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661" name="Google Shape;661;p49: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5:notes"/>
          <p:cNvSpPr txBox="1"/>
          <p:nvPr>
            <p:ph idx="1" type="body"/>
          </p:nvPr>
        </p:nvSpPr>
        <p:spPr>
          <a:xfrm>
            <a:off x="709613" y="4860925"/>
            <a:ext cx="5680200" cy="4605300"/>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60" name="Google Shape;60;p5:notes"/>
          <p:cNvSpPr/>
          <p:nvPr>
            <p:ph idx="2" type="sldImg"/>
          </p:nvPr>
        </p:nvSpPr>
        <p:spPr>
          <a:xfrm>
            <a:off x="992188" y="768350"/>
            <a:ext cx="5115000" cy="3837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50: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669" name="Google Shape;669;p50: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51: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689" name="Google Shape;689;p51: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p52: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708" name="Google Shape;708;p52: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53:notes"/>
          <p:cNvSpPr txBox="1"/>
          <p:nvPr>
            <p:ph idx="1" type="body"/>
          </p:nvPr>
        </p:nvSpPr>
        <p:spPr>
          <a:xfrm>
            <a:off x="709613" y="4860925"/>
            <a:ext cx="5680075" cy="4605338"/>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720" name="Google Shape;720;p53: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54:notes"/>
          <p:cNvSpPr/>
          <p:nvPr>
            <p:ph idx="2" type="sldImg"/>
          </p:nvPr>
        </p:nvSpPr>
        <p:spPr>
          <a:xfrm>
            <a:off x="992188" y="768350"/>
            <a:ext cx="5114925" cy="383698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32" name="Google Shape;732;p54:notes"/>
          <p:cNvSpPr txBox="1"/>
          <p:nvPr>
            <p:ph idx="1" type="body"/>
          </p:nvPr>
        </p:nvSpPr>
        <p:spPr>
          <a:xfrm>
            <a:off x="709613" y="4860925"/>
            <a:ext cx="5680075" cy="4605338"/>
          </a:xfrm>
          <a:prstGeom prst="rect">
            <a:avLst/>
          </a:prstGeom>
          <a:noFill/>
          <a:ln>
            <a:noFill/>
          </a:ln>
        </p:spPr>
        <p:txBody>
          <a:bodyPr anchorCtr="0" anchor="t" bIns="49500" lIns="99025" spcFirstLastPara="1" rIns="99025" wrap="square" tIns="49500">
            <a:norm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6:notes"/>
          <p:cNvSpPr txBox="1"/>
          <p:nvPr>
            <p:ph idx="1" type="body"/>
          </p:nvPr>
        </p:nvSpPr>
        <p:spPr>
          <a:xfrm>
            <a:off x="709613" y="4860925"/>
            <a:ext cx="5680200" cy="4605300"/>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82" name="Google Shape;82;p6:notes"/>
          <p:cNvSpPr/>
          <p:nvPr>
            <p:ph idx="2" type="sldImg"/>
          </p:nvPr>
        </p:nvSpPr>
        <p:spPr>
          <a:xfrm>
            <a:off x="992188" y="768350"/>
            <a:ext cx="5115000" cy="3837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7:notes"/>
          <p:cNvSpPr txBox="1"/>
          <p:nvPr>
            <p:ph idx="1" type="body"/>
          </p:nvPr>
        </p:nvSpPr>
        <p:spPr>
          <a:xfrm>
            <a:off x="709613" y="4860925"/>
            <a:ext cx="5680200" cy="4605300"/>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104" name="Google Shape;104;p7:notes"/>
          <p:cNvSpPr/>
          <p:nvPr>
            <p:ph idx="2" type="sldImg"/>
          </p:nvPr>
        </p:nvSpPr>
        <p:spPr>
          <a:xfrm>
            <a:off x="992188" y="768350"/>
            <a:ext cx="5115000" cy="3837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8:notes"/>
          <p:cNvSpPr txBox="1"/>
          <p:nvPr>
            <p:ph idx="1" type="body"/>
          </p:nvPr>
        </p:nvSpPr>
        <p:spPr>
          <a:xfrm>
            <a:off x="709613" y="4860925"/>
            <a:ext cx="5680200" cy="4605300"/>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116" name="Google Shape;116;p8:notes"/>
          <p:cNvSpPr/>
          <p:nvPr>
            <p:ph idx="2" type="sldImg"/>
          </p:nvPr>
        </p:nvSpPr>
        <p:spPr>
          <a:xfrm>
            <a:off x="992188" y="768350"/>
            <a:ext cx="5115000" cy="3837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9:notes"/>
          <p:cNvSpPr txBox="1"/>
          <p:nvPr>
            <p:ph idx="1" type="body"/>
          </p:nvPr>
        </p:nvSpPr>
        <p:spPr>
          <a:xfrm>
            <a:off x="709613" y="4860925"/>
            <a:ext cx="5680200" cy="4605300"/>
          </a:xfrm>
          <a:prstGeom prst="rect">
            <a:avLst/>
          </a:prstGeom>
        </p:spPr>
        <p:txBody>
          <a:bodyPr anchorCtr="0" anchor="t" bIns="49500" lIns="99025" spcFirstLastPara="1" rIns="99025" wrap="square" tIns="49500">
            <a:noAutofit/>
          </a:bodyPr>
          <a:lstStyle/>
          <a:p>
            <a:pPr indent="0" lvl="0" marL="0" rtl="0" algn="l">
              <a:spcBef>
                <a:spcPts val="360"/>
              </a:spcBef>
              <a:spcAft>
                <a:spcPts val="0"/>
              </a:spcAft>
              <a:buNone/>
            </a:pPr>
            <a:r>
              <a:t/>
            </a:r>
            <a:endParaRPr/>
          </a:p>
        </p:txBody>
      </p:sp>
      <p:sp>
        <p:nvSpPr>
          <p:cNvPr id="124" name="Google Shape;124;p9:notes"/>
          <p:cNvSpPr/>
          <p:nvPr>
            <p:ph idx="2" type="sldImg"/>
          </p:nvPr>
        </p:nvSpPr>
        <p:spPr>
          <a:xfrm>
            <a:off x="992188" y="768350"/>
            <a:ext cx="5115000" cy="3837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apositiva de título" showMasterSp="0">
  <p:cSld name="2_Diapositiva de título">
    <p:spTree>
      <p:nvGrpSpPr>
        <p:cNvPr id="10" name="Shape 10"/>
        <p:cNvGrpSpPr/>
        <p:nvPr/>
      </p:nvGrpSpPr>
      <p:grpSpPr>
        <a:xfrm>
          <a:off x="0" y="0"/>
          <a:ext cx="0" cy="0"/>
          <a:chOff x="0" y="0"/>
          <a:chExt cx="0" cy="0"/>
        </a:xfrm>
      </p:grpSpPr>
      <p:sp>
        <p:nvSpPr>
          <p:cNvPr id="11" name="Google Shape;11;p56"/>
          <p:cNvSpPr txBox="1"/>
          <p:nvPr>
            <p:ph type="ctrTitle"/>
          </p:nvPr>
        </p:nvSpPr>
        <p:spPr>
          <a:xfrm>
            <a:off x="1143000" y="2867818"/>
            <a:ext cx="5562600" cy="8905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1" i="0" sz="2000" u="none" cap="none" strike="noStrike">
                <a:solidFill>
                  <a:schemeClr val="lt1"/>
                </a:solidFill>
                <a:latin typeface="Arial"/>
                <a:ea typeface="Arial"/>
                <a:cs typeface="Arial"/>
                <a:sym typeface="Arial"/>
              </a:defRPr>
            </a:lvl1pPr>
            <a:lvl2pPr lvl="1" marR="0" rtl="0" algn="ctr">
              <a:spcBef>
                <a:spcPts val="0"/>
              </a:spcBef>
              <a:spcAft>
                <a:spcPts val="0"/>
              </a:spcAft>
              <a:buSzPts val="1400"/>
              <a:buNone/>
              <a:defRPr b="1" i="0" sz="2000" u="none" cap="none" strike="noStrike">
                <a:solidFill>
                  <a:schemeClr val="lt1"/>
                </a:solidFill>
                <a:latin typeface="Arial"/>
                <a:ea typeface="Arial"/>
                <a:cs typeface="Arial"/>
                <a:sym typeface="Arial"/>
              </a:defRPr>
            </a:lvl2pPr>
            <a:lvl3pPr lvl="2" marR="0" rtl="0" algn="ctr">
              <a:spcBef>
                <a:spcPts val="0"/>
              </a:spcBef>
              <a:spcAft>
                <a:spcPts val="0"/>
              </a:spcAft>
              <a:buSzPts val="1400"/>
              <a:buNone/>
              <a:defRPr b="1" i="0" sz="2000" u="none" cap="none" strike="noStrike">
                <a:solidFill>
                  <a:schemeClr val="lt1"/>
                </a:solidFill>
                <a:latin typeface="Arial"/>
                <a:ea typeface="Arial"/>
                <a:cs typeface="Arial"/>
                <a:sym typeface="Arial"/>
              </a:defRPr>
            </a:lvl3pPr>
            <a:lvl4pPr lvl="3" marR="0" rtl="0" algn="ctr">
              <a:spcBef>
                <a:spcPts val="0"/>
              </a:spcBef>
              <a:spcAft>
                <a:spcPts val="0"/>
              </a:spcAft>
              <a:buSzPts val="1400"/>
              <a:buNone/>
              <a:defRPr b="1" i="0" sz="2000" u="none" cap="none" strike="noStrike">
                <a:solidFill>
                  <a:schemeClr val="lt1"/>
                </a:solidFill>
                <a:latin typeface="Arial"/>
                <a:ea typeface="Arial"/>
                <a:cs typeface="Arial"/>
                <a:sym typeface="Arial"/>
              </a:defRPr>
            </a:lvl4pPr>
            <a:lvl5pPr lvl="4" marR="0" rtl="0" algn="ctr">
              <a:spcBef>
                <a:spcPts val="0"/>
              </a:spcBef>
              <a:spcAft>
                <a:spcPts val="0"/>
              </a:spcAft>
              <a:buSzPts val="1400"/>
              <a:buNone/>
              <a:defRPr b="1" i="0" sz="2000" u="none" cap="none" strike="noStrike">
                <a:solidFill>
                  <a:schemeClr val="lt1"/>
                </a:solidFill>
                <a:latin typeface="Arial"/>
                <a:ea typeface="Arial"/>
                <a:cs typeface="Arial"/>
                <a:sym typeface="Arial"/>
              </a:defRPr>
            </a:lvl5pPr>
            <a:lvl6pPr lvl="5" marR="0" rtl="0" algn="r">
              <a:spcBef>
                <a:spcPts val="0"/>
              </a:spcBef>
              <a:spcAft>
                <a:spcPts val="0"/>
              </a:spcAft>
              <a:buSzPts val="1400"/>
              <a:buNone/>
              <a:defRPr b="1" i="0" sz="1800" u="none" cap="none" strike="noStrike">
                <a:solidFill>
                  <a:srgbClr val="333333"/>
                </a:solidFill>
                <a:latin typeface="Arial"/>
                <a:ea typeface="Arial"/>
                <a:cs typeface="Arial"/>
                <a:sym typeface="Arial"/>
              </a:defRPr>
            </a:lvl6pPr>
            <a:lvl7pPr lvl="6" marR="0" rtl="0" algn="r">
              <a:spcBef>
                <a:spcPts val="0"/>
              </a:spcBef>
              <a:spcAft>
                <a:spcPts val="0"/>
              </a:spcAft>
              <a:buSzPts val="1400"/>
              <a:buNone/>
              <a:defRPr b="1" i="0" sz="1800" u="none" cap="none" strike="noStrike">
                <a:solidFill>
                  <a:srgbClr val="333333"/>
                </a:solidFill>
                <a:latin typeface="Arial"/>
                <a:ea typeface="Arial"/>
                <a:cs typeface="Arial"/>
                <a:sym typeface="Arial"/>
              </a:defRPr>
            </a:lvl7pPr>
            <a:lvl8pPr lvl="7" marR="0" rtl="0" algn="r">
              <a:spcBef>
                <a:spcPts val="0"/>
              </a:spcBef>
              <a:spcAft>
                <a:spcPts val="0"/>
              </a:spcAft>
              <a:buSzPts val="1400"/>
              <a:buNone/>
              <a:defRPr b="1" i="0" sz="1800" u="none" cap="none" strike="noStrike">
                <a:solidFill>
                  <a:srgbClr val="333333"/>
                </a:solidFill>
                <a:latin typeface="Arial"/>
                <a:ea typeface="Arial"/>
                <a:cs typeface="Arial"/>
                <a:sym typeface="Arial"/>
              </a:defRPr>
            </a:lvl8pPr>
            <a:lvl9pPr lvl="8" marR="0" rtl="0" algn="r">
              <a:spcBef>
                <a:spcPts val="0"/>
              </a:spcBef>
              <a:spcAft>
                <a:spcPts val="0"/>
              </a:spcAft>
              <a:buSzPts val="1400"/>
              <a:buNone/>
              <a:defRPr b="1" i="0" sz="1800" u="none" cap="none" strike="noStrike">
                <a:solidFill>
                  <a:srgbClr val="333333"/>
                </a:solidFill>
                <a:latin typeface="Arial"/>
                <a:ea typeface="Arial"/>
                <a:cs typeface="Arial"/>
                <a:sym typeface="Arial"/>
              </a:defRPr>
            </a:lvl9pPr>
          </a:lstStyle>
          <a:p/>
        </p:txBody>
      </p:sp>
      <p:pic>
        <p:nvPicPr>
          <p:cNvPr id="12" name="Google Shape;12;p56"/>
          <p:cNvPicPr preferRelativeResize="0"/>
          <p:nvPr/>
        </p:nvPicPr>
        <p:blipFill rotWithShape="1">
          <a:blip r:embed="rId2">
            <a:alphaModFix/>
          </a:blip>
          <a:srcRect b="0" l="0" r="0" t="0"/>
          <a:stretch/>
        </p:blipFill>
        <p:spPr>
          <a:xfrm>
            <a:off x="-1" y="2968228"/>
            <a:ext cx="9144001" cy="921543"/>
          </a:xfrm>
          <a:prstGeom prst="rect">
            <a:avLst/>
          </a:prstGeom>
          <a:noFill/>
          <a:ln>
            <a:noFill/>
          </a:ln>
          <a:effectLst>
            <a:outerShdw blurRad="50800" rotWithShape="0" dir="16200000" dist="38100">
              <a:srgbClr val="000000">
                <a:alpha val="40000"/>
              </a:srgbClr>
            </a:outerShdw>
          </a:effectLst>
        </p:spPr>
      </p:pic>
      <p:pic>
        <p:nvPicPr>
          <p:cNvPr id="13" name="Google Shape;13;p56"/>
          <p:cNvPicPr preferRelativeResize="0"/>
          <p:nvPr/>
        </p:nvPicPr>
        <p:blipFill rotWithShape="1">
          <a:blip r:embed="rId3">
            <a:alphaModFix/>
          </a:blip>
          <a:srcRect b="0" l="0" r="0" t="0"/>
          <a:stretch/>
        </p:blipFill>
        <p:spPr>
          <a:xfrm>
            <a:off x="828623" y="836712"/>
            <a:ext cx="7486754" cy="158417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showMasterSp="0">
  <p:cSld name="Diapositiva de título">
    <p:spTree>
      <p:nvGrpSpPr>
        <p:cNvPr id="14" name="Shape 14"/>
        <p:cNvGrpSpPr/>
        <p:nvPr/>
      </p:nvGrpSpPr>
      <p:grpSpPr>
        <a:xfrm>
          <a:off x="0" y="0"/>
          <a:ext cx="0" cy="0"/>
          <a:chOff x="0" y="0"/>
          <a:chExt cx="0" cy="0"/>
        </a:xfrm>
      </p:grpSpPr>
      <p:sp>
        <p:nvSpPr>
          <p:cNvPr id="15" name="Google Shape;15;p57"/>
          <p:cNvSpPr txBox="1"/>
          <p:nvPr>
            <p:ph type="ctrTitle"/>
          </p:nvPr>
        </p:nvSpPr>
        <p:spPr>
          <a:xfrm>
            <a:off x="251520" y="764704"/>
            <a:ext cx="4937202" cy="1872207"/>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1" i="0" sz="4000" u="none" cap="none" strike="noStrike">
                <a:solidFill>
                  <a:srgbClr val="00782C"/>
                </a:solidFill>
                <a:latin typeface="Calibri"/>
                <a:ea typeface="Calibri"/>
                <a:cs typeface="Calibri"/>
                <a:sym typeface="Calibri"/>
              </a:defRPr>
            </a:lvl1pPr>
            <a:lvl2pPr lvl="1" marR="0" rtl="0" algn="ctr">
              <a:spcBef>
                <a:spcPts val="0"/>
              </a:spcBef>
              <a:spcAft>
                <a:spcPts val="0"/>
              </a:spcAft>
              <a:buSzPts val="1400"/>
              <a:buNone/>
              <a:defRPr b="1" i="0" sz="2000" u="none" cap="none" strike="noStrike">
                <a:solidFill>
                  <a:schemeClr val="lt1"/>
                </a:solidFill>
                <a:latin typeface="Arial"/>
                <a:ea typeface="Arial"/>
                <a:cs typeface="Arial"/>
                <a:sym typeface="Arial"/>
              </a:defRPr>
            </a:lvl2pPr>
            <a:lvl3pPr lvl="2" marR="0" rtl="0" algn="ctr">
              <a:spcBef>
                <a:spcPts val="0"/>
              </a:spcBef>
              <a:spcAft>
                <a:spcPts val="0"/>
              </a:spcAft>
              <a:buSzPts val="1400"/>
              <a:buNone/>
              <a:defRPr b="1" i="0" sz="2000" u="none" cap="none" strike="noStrike">
                <a:solidFill>
                  <a:schemeClr val="lt1"/>
                </a:solidFill>
                <a:latin typeface="Arial"/>
                <a:ea typeface="Arial"/>
                <a:cs typeface="Arial"/>
                <a:sym typeface="Arial"/>
              </a:defRPr>
            </a:lvl3pPr>
            <a:lvl4pPr lvl="3" marR="0" rtl="0" algn="ctr">
              <a:spcBef>
                <a:spcPts val="0"/>
              </a:spcBef>
              <a:spcAft>
                <a:spcPts val="0"/>
              </a:spcAft>
              <a:buSzPts val="1400"/>
              <a:buNone/>
              <a:defRPr b="1" i="0" sz="2000" u="none" cap="none" strike="noStrike">
                <a:solidFill>
                  <a:schemeClr val="lt1"/>
                </a:solidFill>
                <a:latin typeface="Arial"/>
                <a:ea typeface="Arial"/>
                <a:cs typeface="Arial"/>
                <a:sym typeface="Arial"/>
              </a:defRPr>
            </a:lvl4pPr>
            <a:lvl5pPr lvl="4" marR="0" rtl="0" algn="ctr">
              <a:spcBef>
                <a:spcPts val="0"/>
              </a:spcBef>
              <a:spcAft>
                <a:spcPts val="0"/>
              </a:spcAft>
              <a:buSzPts val="1400"/>
              <a:buNone/>
              <a:defRPr b="1" i="0" sz="2000" u="none" cap="none" strike="noStrike">
                <a:solidFill>
                  <a:schemeClr val="lt1"/>
                </a:solidFill>
                <a:latin typeface="Arial"/>
                <a:ea typeface="Arial"/>
                <a:cs typeface="Arial"/>
                <a:sym typeface="Arial"/>
              </a:defRPr>
            </a:lvl5pPr>
            <a:lvl6pPr lvl="5" marR="0" rtl="0" algn="r">
              <a:spcBef>
                <a:spcPts val="0"/>
              </a:spcBef>
              <a:spcAft>
                <a:spcPts val="0"/>
              </a:spcAft>
              <a:buSzPts val="1400"/>
              <a:buNone/>
              <a:defRPr b="1" i="0" sz="1800" u="none" cap="none" strike="noStrike">
                <a:solidFill>
                  <a:srgbClr val="333333"/>
                </a:solidFill>
                <a:latin typeface="Arial"/>
                <a:ea typeface="Arial"/>
                <a:cs typeface="Arial"/>
                <a:sym typeface="Arial"/>
              </a:defRPr>
            </a:lvl6pPr>
            <a:lvl7pPr lvl="6" marR="0" rtl="0" algn="r">
              <a:spcBef>
                <a:spcPts val="0"/>
              </a:spcBef>
              <a:spcAft>
                <a:spcPts val="0"/>
              </a:spcAft>
              <a:buSzPts val="1400"/>
              <a:buNone/>
              <a:defRPr b="1" i="0" sz="1800" u="none" cap="none" strike="noStrike">
                <a:solidFill>
                  <a:srgbClr val="333333"/>
                </a:solidFill>
                <a:latin typeface="Arial"/>
                <a:ea typeface="Arial"/>
                <a:cs typeface="Arial"/>
                <a:sym typeface="Arial"/>
              </a:defRPr>
            </a:lvl7pPr>
            <a:lvl8pPr lvl="7" marR="0" rtl="0" algn="r">
              <a:spcBef>
                <a:spcPts val="0"/>
              </a:spcBef>
              <a:spcAft>
                <a:spcPts val="0"/>
              </a:spcAft>
              <a:buSzPts val="1400"/>
              <a:buNone/>
              <a:defRPr b="1" i="0" sz="1800" u="none" cap="none" strike="noStrike">
                <a:solidFill>
                  <a:srgbClr val="333333"/>
                </a:solidFill>
                <a:latin typeface="Arial"/>
                <a:ea typeface="Arial"/>
                <a:cs typeface="Arial"/>
                <a:sym typeface="Arial"/>
              </a:defRPr>
            </a:lvl8pPr>
            <a:lvl9pPr lvl="8" marR="0" rtl="0" algn="r">
              <a:spcBef>
                <a:spcPts val="0"/>
              </a:spcBef>
              <a:spcAft>
                <a:spcPts val="0"/>
              </a:spcAft>
              <a:buSzPts val="1400"/>
              <a:buNone/>
              <a:defRPr b="1" i="0" sz="1800" u="none" cap="none" strike="noStrike">
                <a:solidFill>
                  <a:srgbClr val="333333"/>
                </a:solidFill>
                <a:latin typeface="Arial"/>
                <a:ea typeface="Arial"/>
                <a:cs typeface="Arial"/>
                <a:sym typeface="Arial"/>
              </a:defRPr>
            </a:lvl9pPr>
          </a:lstStyle>
          <a:p/>
        </p:txBody>
      </p:sp>
      <p:pic>
        <p:nvPicPr>
          <p:cNvPr id="16" name="Google Shape;16;p57"/>
          <p:cNvPicPr preferRelativeResize="0"/>
          <p:nvPr/>
        </p:nvPicPr>
        <p:blipFill rotWithShape="1">
          <a:blip r:embed="rId2">
            <a:alphaModFix/>
          </a:blip>
          <a:srcRect b="0" l="0" r="0" t="0"/>
          <a:stretch/>
        </p:blipFill>
        <p:spPr>
          <a:xfrm>
            <a:off x="1439385" y="4509120"/>
            <a:ext cx="6265230" cy="1325705"/>
          </a:xfrm>
          <a:prstGeom prst="rect">
            <a:avLst/>
          </a:prstGeom>
          <a:noFill/>
          <a:ln>
            <a:noFill/>
          </a:ln>
        </p:spPr>
      </p:pic>
      <p:pic>
        <p:nvPicPr>
          <p:cNvPr id="17" name="Google Shape;17;p57"/>
          <p:cNvPicPr preferRelativeResize="0"/>
          <p:nvPr/>
        </p:nvPicPr>
        <p:blipFill rotWithShape="1">
          <a:blip r:embed="rId3">
            <a:alphaModFix/>
          </a:blip>
          <a:srcRect b="0" l="0" r="0" t="0"/>
          <a:stretch/>
        </p:blipFill>
        <p:spPr>
          <a:xfrm>
            <a:off x="-1" y="5951647"/>
            <a:ext cx="9144001" cy="921543"/>
          </a:xfrm>
          <a:prstGeom prst="rect">
            <a:avLst/>
          </a:prstGeom>
          <a:noFill/>
          <a:ln>
            <a:noFill/>
          </a:ln>
          <a:effectLst>
            <a:outerShdw blurRad="50800" rotWithShape="0" dir="16200000" dist="38100">
              <a:srgbClr val="000000">
                <a:alpha val="40000"/>
              </a:srgbClr>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p:cSld name="En blanco">
    <p:spTree>
      <p:nvGrpSpPr>
        <p:cNvPr id="18" name="Shape 18"/>
        <p:cNvGrpSpPr/>
        <p:nvPr/>
      </p:nvGrpSpPr>
      <p:grpSpPr>
        <a:xfrm>
          <a:off x="0" y="0"/>
          <a:ext cx="0" cy="0"/>
          <a:chOff x="0" y="0"/>
          <a:chExt cx="0" cy="0"/>
        </a:xfrm>
      </p:grpSpPr>
      <p:pic>
        <p:nvPicPr>
          <p:cNvPr id="19" name="Google Shape;19;p58"/>
          <p:cNvPicPr preferRelativeResize="0"/>
          <p:nvPr/>
        </p:nvPicPr>
        <p:blipFill rotWithShape="1">
          <a:blip r:embed="rId2">
            <a:alphaModFix/>
          </a:blip>
          <a:srcRect b="0" l="0" r="0" t="0"/>
          <a:stretch/>
        </p:blipFill>
        <p:spPr>
          <a:xfrm>
            <a:off x="8067104" y="5878290"/>
            <a:ext cx="825376" cy="78283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FFC"/>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5.jpg"/><Relationship Id="rId11" Type="http://schemas.openxmlformats.org/officeDocument/2006/relationships/image" Target="../media/image19.png"/><Relationship Id="rId10" Type="http://schemas.openxmlformats.org/officeDocument/2006/relationships/image" Target="../media/image36.png"/><Relationship Id="rId9" Type="http://schemas.openxmlformats.org/officeDocument/2006/relationships/image" Target="../media/image22.jpg"/><Relationship Id="rId5" Type="http://schemas.openxmlformats.org/officeDocument/2006/relationships/image" Target="../media/image13.png"/><Relationship Id="rId6" Type="http://schemas.openxmlformats.org/officeDocument/2006/relationships/image" Target="../media/image8.png"/><Relationship Id="rId7" Type="http://schemas.openxmlformats.org/officeDocument/2006/relationships/image" Target="../media/image18.png"/><Relationship Id="rId8" Type="http://schemas.openxmlformats.org/officeDocument/2006/relationships/hyperlink" Target="http://www.unglobalcompact.org/participant/1895-Central-Hidroelectrica-De-Calda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5.png"/><Relationship Id="rId4" Type="http://schemas.openxmlformats.org/officeDocument/2006/relationships/image" Target="../media/image25.jpg"/><Relationship Id="rId5" Type="http://schemas.openxmlformats.org/officeDocument/2006/relationships/image" Target="../media/image27.jpg"/><Relationship Id="rId6"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4.jp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9.png"/><Relationship Id="rId4" Type="http://schemas.openxmlformats.org/officeDocument/2006/relationships/image" Target="../media/image26.png"/><Relationship Id="rId5" Type="http://schemas.openxmlformats.org/officeDocument/2006/relationships/image" Target="../media/image3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9.jpg"/><Relationship Id="rId4" Type="http://schemas.openxmlformats.org/officeDocument/2006/relationships/image" Target="../media/image29.jpg"/><Relationship Id="rId5" Type="http://schemas.openxmlformats.org/officeDocument/2006/relationships/image" Target="../media/image30.jpg"/><Relationship Id="rId6" Type="http://schemas.openxmlformats.org/officeDocument/2006/relationships/image" Target="../media/image3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7.jpg"/><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0.png"/><Relationship Id="rId4" Type="http://schemas.openxmlformats.org/officeDocument/2006/relationships/image" Target="../media/image42.png"/><Relationship Id="rId5"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2.png"/><Relationship Id="rId4" Type="http://schemas.openxmlformats.org/officeDocument/2006/relationships/image" Target="../media/image49.png"/><Relationship Id="rId5"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4.png"/><Relationship Id="rId4" Type="http://schemas.openxmlformats.org/officeDocument/2006/relationships/image" Target="../media/image51.png"/><Relationship Id="rId5"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6.png"/><Relationship Id="rId4" Type="http://schemas.openxmlformats.org/officeDocument/2006/relationships/image" Target="../media/image48.png"/><Relationship Id="rId5" Type="http://schemas.openxmlformats.org/officeDocument/2006/relationships/image" Target="../media/image5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5.png"/><Relationship Id="rId4" Type="http://schemas.openxmlformats.org/officeDocument/2006/relationships/image" Target="../media/image50.jpg"/></Relationships>
</file>

<file path=ppt/slides/_rels/slide28.xml.rels><?xml version="1.0" encoding="UTF-8" standalone="yes"?><Relationships xmlns="http://schemas.openxmlformats.org/package/2006/relationships"><Relationship Id="rId20" Type="http://schemas.openxmlformats.org/officeDocument/2006/relationships/image" Target="../media/image73.png"/><Relationship Id="rId11" Type="http://schemas.openxmlformats.org/officeDocument/2006/relationships/image" Target="../media/image63.jpg"/><Relationship Id="rId10" Type="http://schemas.openxmlformats.org/officeDocument/2006/relationships/image" Target="../media/image62.jpg"/><Relationship Id="rId13" Type="http://schemas.openxmlformats.org/officeDocument/2006/relationships/image" Target="../media/image64.jpg"/><Relationship Id="rId12" Type="http://schemas.openxmlformats.org/officeDocument/2006/relationships/image" Target="../media/image60.jpg"/><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6.png"/><Relationship Id="rId4" Type="http://schemas.openxmlformats.org/officeDocument/2006/relationships/image" Target="../media/image74.jpg"/><Relationship Id="rId9" Type="http://schemas.openxmlformats.org/officeDocument/2006/relationships/image" Target="../media/image61.jpg"/><Relationship Id="rId15" Type="http://schemas.openxmlformats.org/officeDocument/2006/relationships/image" Target="../media/image66.png"/><Relationship Id="rId14" Type="http://schemas.openxmlformats.org/officeDocument/2006/relationships/image" Target="../media/image71.jpg"/><Relationship Id="rId17" Type="http://schemas.openxmlformats.org/officeDocument/2006/relationships/image" Target="../media/image69.png"/><Relationship Id="rId16" Type="http://schemas.openxmlformats.org/officeDocument/2006/relationships/image" Target="../media/image65.png"/><Relationship Id="rId5" Type="http://schemas.openxmlformats.org/officeDocument/2006/relationships/image" Target="../media/image55.jpg"/><Relationship Id="rId19" Type="http://schemas.openxmlformats.org/officeDocument/2006/relationships/image" Target="../media/image70.png"/><Relationship Id="rId6" Type="http://schemas.openxmlformats.org/officeDocument/2006/relationships/image" Target="../media/image68.jpg"/><Relationship Id="rId18" Type="http://schemas.openxmlformats.org/officeDocument/2006/relationships/image" Target="../media/image67.png"/><Relationship Id="rId7" Type="http://schemas.openxmlformats.org/officeDocument/2006/relationships/image" Target="../media/image57.jpg"/><Relationship Id="rId8" Type="http://schemas.openxmlformats.org/officeDocument/2006/relationships/image" Target="../media/image5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72.png"/><Relationship Id="rId4" Type="http://schemas.openxmlformats.org/officeDocument/2006/relationships/image" Target="../media/image7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14.jp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77.png"/><Relationship Id="rId4" Type="http://schemas.openxmlformats.org/officeDocument/2006/relationships/image" Target="../media/image8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85.jpg"/><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80.png"/><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79.png"/><Relationship Id="rId4" Type="http://schemas.openxmlformats.org/officeDocument/2006/relationships/image" Target="../media/image9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8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86.jpg"/><Relationship Id="rId4" Type="http://schemas.openxmlformats.org/officeDocument/2006/relationships/image" Target="../media/image81.png"/><Relationship Id="rId5" Type="http://schemas.openxmlformats.org/officeDocument/2006/relationships/chart" Target="../charts/char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92.png"/><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1" Type="http://schemas.openxmlformats.org/officeDocument/2006/relationships/image" Target="../media/image97.jpg"/><Relationship Id="rId10" Type="http://schemas.openxmlformats.org/officeDocument/2006/relationships/image" Target="../media/image98.gif"/><Relationship Id="rId13" Type="http://schemas.openxmlformats.org/officeDocument/2006/relationships/image" Target="../media/image109.jpg"/><Relationship Id="rId12" Type="http://schemas.openxmlformats.org/officeDocument/2006/relationships/image" Target="../media/image111.jpg"/><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91.jpg"/><Relationship Id="rId4" Type="http://schemas.openxmlformats.org/officeDocument/2006/relationships/image" Target="../media/image82.jpg"/><Relationship Id="rId9" Type="http://schemas.openxmlformats.org/officeDocument/2006/relationships/image" Target="../media/image96.png"/><Relationship Id="rId5" Type="http://schemas.openxmlformats.org/officeDocument/2006/relationships/image" Target="../media/image88.jpg"/><Relationship Id="rId6" Type="http://schemas.openxmlformats.org/officeDocument/2006/relationships/image" Target="../media/image89.png"/><Relationship Id="rId7" Type="http://schemas.openxmlformats.org/officeDocument/2006/relationships/image" Target="../media/image93.png"/><Relationship Id="rId8" Type="http://schemas.openxmlformats.org/officeDocument/2006/relationships/image" Target="../media/image8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00.png"/><Relationship Id="rId4" Type="http://schemas.openxmlformats.org/officeDocument/2006/relationships/image" Target="../media/image10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01.png"/><Relationship Id="rId4" Type="http://schemas.openxmlformats.org/officeDocument/2006/relationships/image" Target="../media/image104.jpg"/><Relationship Id="rId5" Type="http://schemas.openxmlformats.org/officeDocument/2006/relationships/image" Target="../media/image10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11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07.jpg"/><Relationship Id="rId4" Type="http://schemas.openxmlformats.org/officeDocument/2006/relationships/image" Target="../media/image99.png"/><Relationship Id="rId5" Type="http://schemas.openxmlformats.org/officeDocument/2006/relationships/chart" Target="../charts/char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chart" Target="../charts/char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chart" Target="../charts/chart4.xml"/><Relationship Id="rId4" Type="http://schemas.openxmlformats.org/officeDocument/2006/relationships/chart" Target="../charts/char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11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03.png"/><Relationship Id="rId4" Type="http://schemas.openxmlformats.org/officeDocument/2006/relationships/image" Target="../media/image106.png"/><Relationship Id="rId5" Type="http://schemas.openxmlformats.org/officeDocument/2006/relationships/image" Target="../media/image10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hyperlink" Target="http://www.unglobalcompact.org/participant/1895-Central-Hidroelectrica-De-Caldas" TargetMode="External"/><Relationship Id="rId4" Type="http://schemas.openxmlformats.org/officeDocument/2006/relationships/image" Target="../media/image110.jpg"/><Relationship Id="rId5" Type="http://schemas.openxmlformats.org/officeDocument/2006/relationships/image" Target="../media/image115.png"/><Relationship Id="rId6" Type="http://schemas.openxmlformats.org/officeDocument/2006/relationships/image" Target="../media/image11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21.jpg"/><Relationship Id="rId5" Type="http://schemas.openxmlformats.org/officeDocument/2006/relationships/image" Target="../media/image15.png"/><Relationship Id="rId6" Type="http://schemas.openxmlformats.org/officeDocument/2006/relationships/image" Target="../media/image20.png"/><Relationship Id="rId7"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 name="Shape 23"/>
        <p:cNvGrpSpPr/>
        <p:nvPr/>
      </p:nvGrpSpPr>
      <p:grpSpPr>
        <a:xfrm>
          <a:off x="0" y="0"/>
          <a:ext cx="0" cy="0"/>
          <a:chOff x="0" y="0"/>
          <a:chExt cx="0" cy="0"/>
        </a:xfrm>
      </p:grpSpPr>
      <p:sp>
        <p:nvSpPr>
          <p:cNvPr id="24" name="Google Shape;24;p1"/>
          <p:cNvSpPr txBox="1"/>
          <p:nvPr/>
        </p:nvSpPr>
        <p:spPr>
          <a:xfrm>
            <a:off x="1107269" y="4077072"/>
            <a:ext cx="6929400" cy="1754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82C"/>
              </a:buClr>
              <a:buSzPts val="3200"/>
              <a:buFont typeface="Arial"/>
              <a:buNone/>
            </a:pPr>
            <a:r>
              <a:rPr b="1" i="0" lang="es-CO" sz="3200" u="none" cap="none" strike="noStrike">
                <a:solidFill>
                  <a:srgbClr val="00782C"/>
                </a:solidFill>
                <a:latin typeface="Arial"/>
                <a:ea typeface="Arial"/>
                <a:cs typeface="Arial"/>
                <a:sym typeface="Arial"/>
              </a:rPr>
              <a:t>Proyecto social en cultura de la legalidad</a:t>
            </a:r>
            <a:endParaRPr/>
          </a:p>
          <a:p>
            <a:pPr indent="0" lvl="0" marL="0" marR="0" rtl="0" algn="ctr">
              <a:lnSpc>
                <a:spcPct val="100000"/>
              </a:lnSpc>
              <a:spcBef>
                <a:spcPts val="0"/>
              </a:spcBef>
              <a:spcAft>
                <a:spcPts val="0"/>
              </a:spcAft>
              <a:buClr>
                <a:srgbClr val="00782C"/>
              </a:buClr>
              <a:buSzPts val="3200"/>
              <a:buFont typeface="Arial"/>
              <a:buNone/>
            </a:pPr>
            <a:r>
              <a:rPr b="1" i="0" lang="es-CO" sz="3200" u="none" cap="none" strike="noStrike">
                <a:solidFill>
                  <a:srgbClr val="00782C"/>
                </a:solidFill>
                <a:latin typeface="Arial"/>
                <a:ea typeface="Arial"/>
                <a:cs typeface="Arial"/>
                <a:sym typeface="Arial"/>
              </a:rPr>
              <a:t>“Lo hacemos con ustedes”</a:t>
            </a:r>
            <a:endParaRPr b="1" i="0" sz="3200" u="none" cap="none" strike="noStrike">
              <a:solidFill>
                <a:srgbClr val="00782C"/>
              </a:solidFill>
              <a:latin typeface="Arial"/>
              <a:ea typeface="Arial"/>
              <a:cs typeface="Arial"/>
              <a:sym typeface="Arial"/>
            </a:endParaRPr>
          </a:p>
        </p:txBody>
      </p:sp>
      <p:sp>
        <p:nvSpPr>
          <p:cNvPr id="25" name="Google Shape;25;p1"/>
          <p:cNvSpPr txBox="1"/>
          <p:nvPr/>
        </p:nvSpPr>
        <p:spPr>
          <a:xfrm>
            <a:off x="3071802" y="5967412"/>
            <a:ext cx="3000300" cy="890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82C"/>
              </a:buClr>
              <a:buSzPts val="2000"/>
              <a:buFont typeface="Arial"/>
              <a:buNone/>
            </a:pPr>
            <a:r>
              <a:rPr b="0" i="0" lang="es-CO" sz="2000" u="none" cap="none" strike="noStrike">
                <a:solidFill>
                  <a:srgbClr val="00782C"/>
                </a:solidFill>
                <a:latin typeface="Arial"/>
                <a:ea typeface="Arial"/>
                <a:cs typeface="Arial"/>
                <a:sym typeface="Arial"/>
              </a:rPr>
              <a:t>Agosto 2013</a:t>
            </a:r>
            <a:endParaRPr b="0" i="0" sz="2000" u="none" cap="none" strike="noStrike">
              <a:solidFill>
                <a:srgbClr val="00782C"/>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0"/>
          <p:cNvSpPr/>
          <p:nvPr/>
        </p:nvSpPr>
        <p:spPr>
          <a:xfrm rot="-5400000">
            <a:off x="-3136647" y="3136652"/>
            <a:ext cx="6858000" cy="584700"/>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Justificación</a:t>
            </a:r>
            <a:endParaRPr b="0" i="0" sz="2800" u="none" cap="none" strike="noStrike">
              <a:solidFill>
                <a:schemeClr val="lt1"/>
              </a:solidFill>
              <a:latin typeface="Calibri"/>
              <a:ea typeface="Calibri"/>
              <a:cs typeface="Calibri"/>
              <a:sym typeface="Calibri"/>
            </a:endParaRPr>
          </a:p>
        </p:txBody>
      </p:sp>
      <p:sp>
        <p:nvSpPr>
          <p:cNvPr id="143" name="Google Shape;143;p10"/>
          <p:cNvSpPr txBox="1"/>
          <p:nvPr/>
        </p:nvSpPr>
        <p:spPr>
          <a:xfrm>
            <a:off x="899592" y="332656"/>
            <a:ext cx="7560900" cy="6093900"/>
          </a:xfrm>
          <a:prstGeom prst="rect">
            <a:avLst/>
          </a:prstGeom>
          <a:noFill/>
          <a:ln>
            <a:noFill/>
          </a:ln>
        </p:spPr>
        <p:txBody>
          <a:bodyPr anchorCtr="0" anchor="t" bIns="45700" lIns="91425" spcFirstLastPara="1" rIns="91425" wrap="square" tIns="45700">
            <a:spAutoFit/>
          </a:bodyPr>
          <a:lstStyle/>
          <a:p>
            <a:pPr indent="-285750" lvl="0" marL="285750" marR="0" rtl="0" algn="just">
              <a:spcBef>
                <a:spcPts val="0"/>
              </a:spcBef>
              <a:spcAft>
                <a:spcPts val="0"/>
              </a:spcAft>
              <a:buClr>
                <a:schemeClr val="dk1"/>
              </a:buClr>
              <a:buSzPts val="1800"/>
              <a:buFont typeface="Arial"/>
              <a:buChar char="•"/>
            </a:pPr>
            <a:r>
              <a:rPr b="0" i="0" lang="es-CO" sz="1800" u="none" cap="none" strike="noStrike">
                <a:solidFill>
                  <a:schemeClr val="dk1"/>
                </a:solidFill>
                <a:latin typeface="Arial"/>
                <a:ea typeface="Arial"/>
                <a:cs typeface="Arial"/>
                <a:sym typeface="Arial"/>
              </a:rPr>
              <a:t>Como respuesta a solicitudes de los clientes y la comunidad.</a:t>
            </a:r>
            <a:endParaRPr/>
          </a:p>
          <a:p>
            <a:pPr indent="-171450" lvl="0" marL="285750" marR="0" rtl="0" algn="just">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285750" lvl="0" marL="285750" marR="0" rtl="0" algn="just">
              <a:spcBef>
                <a:spcPts val="0"/>
              </a:spcBef>
              <a:spcAft>
                <a:spcPts val="0"/>
              </a:spcAft>
              <a:buClr>
                <a:schemeClr val="dk1"/>
              </a:buClr>
              <a:buSzPts val="1800"/>
              <a:buFont typeface="Arial"/>
              <a:buChar char="•"/>
            </a:pPr>
            <a:r>
              <a:rPr b="0" i="0" lang="es-CO" sz="1800" u="none" cap="none" strike="noStrike">
                <a:solidFill>
                  <a:schemeClr val="dk1"/>
                </a:solidFill>
                <a:latin typeface="Arial"/>
                <a:ea typeface="Arial"/>
                <a:cs typeface="Arial"/>
                <a:sym typeface="Arial"/>
              </a:rPr>
              <a:t>Solucionar de manera conjunta problemáticas que afectan a la empresa y a la comunidad.</a:t>
            </a:r>
            <a:endParaRPr/>
          </a:p>
          <a:p>
            <a:pPr indent="-171450" lvl="0" marL="285750" marR="0" rtl="0" algn="just">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285750" lvl="0" marL="285750" marR="0" rtl="0" algn="just">
              <a:spcBef>
                <a:spcPts val="0"/>
              </a:spcBef>
              <a:spcAft>
                <a:spcPts val="0"/>
              </a:spcAft>
              <a:buClr>
                <a:schemeClr val="dk1"/>
              </a:buClr>
              <a:buSzPts val="1800"/>
              <a:buFont typeface="Arial"/>
              <a:buChar char="•"/>
            </a:pPr>
            <a:r>
              <a:rPr b="0" i="0" lang="es-CO" sz="1800" u="none" cap="none" strike="noStrike">
                <a:solidFill>
                  <a:schemeClr val="dk1"/>
                </a:solidFill>
                <a:latin typeface="Arial"/>
                <a:ea typeface="Arial"/>
                <a:cs typeface="Arial"/>
                <a:sym typeface="Arial"/>
              </a:rPr>
              <a:t>Generar e impulsar procesos integrales a nivel educativo, económico, cultural y ambiental.</a:t>
            </a:r>
            <a:endParaRPr/>
          </a:p>
          <a:p>
            <a:pPr indent="-171450" lvl="0" marL="285750" marR="0" rtl="0" algn="just">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285750" lvl="0" marL="285750" marR="0" rtl="0" algn="just">
              <a:spcBef>
                <a:spcPts val="0"/>
              </a:spcBef>
              <a:spcAft>
                <a:spcPts val="0"/>
              </a:spcAft>
              <a:buClr>
                <a:schemeClr val="dk1"/>
              </a:buClr>
              <a:buSzPts val="1800"/>
              <a:buFont typeface="Arial"/>
              <a:buChar char="•"/>
            </a:pPr>
            <a:r>
              <a:rPr b="0" i="0" lang="es-CO" sz="1800" u="none" cap="none" strike="noStrike">
                <a:solidFill>
                  <a:schemeClr val="dk1"/>
                </a:solidFill>
                <a:latin typeface="Arial"/>
                <a:ea typeface="Arial"/>
                <a:cs typeface="Arial"/>
                <a:sym typeface="Arial"/>
              </a:rPr>
              <a:t>Elevar la imagen y credibilidad de los clientes y la comunidad hacia CHEC.</a:t>
            </a:r>
            <a:endParaRPr/>
          </a:p>
          <a:p>
            <a:pPr indent="-171450" lvl="0" marL="285750" marR="0" rtl="0" algn="just">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285750" lvl="0" marL="285750" marR="0" rtl="0" algn="just">
              <a:spcBef>
                <a:spcPts val="0"/>
              </a:spcBef>
              <a:spcAft>
                <a:spcPts val="0"/>
              </a:spcAft>
              <a:buClr>
                <a:schemeClr val="dk1"/>
              </a:buClr>
              <a:buSzPts val="1800"/>
              <a:buFont typeface="Arial"/>
              <a:buChar char="•"/>
            </a:pPr>
            <a:r>
              <a:rPr b="0" i="0" lang="es-CO" sz="1800" u="none" cap="none" strike="noStrike">
                <a:solidFill>
                  <a:schemeClr val="dk1"/>
                </a:solidFill>
                <a:latin typeface="Arial"/>
                <a:ea typeface="Arial"/>
                <a:cs typeface="Arial"/>
                <a:sym typeface="Arial"/>
              </a:rPr>
              <a:t>CHEC viene realizando actividades técnicas para la reducción de Pérdidas de Energía, las cuales han reducido los índices de perdidas en porcentajes inferiores a las metas establecidas, sin embargo es </a:t>
            </a:r>
            <a:r>
              <a:rPr b="1" i="0" lang="es-CO" sz="2400" u="none" cap="none" strike="noStrike">
                <a:solidFill>
                  <a:srgbClr val="00541E"/>
                </a:solidFill>
                <a:latin typeface="Arial"/>
                <a:ea typeface="Arial"/>
                <a:cs typeface="Arial"/>
                <a:sym typeface="Arial"/>
              </a:rPr>
              <a:t>claro que las gestiones técnicas en si mismas no son sostenibles</a:t>
            </a:r>
            <a:r>
              <a:rPr b="0" i="0" lang="es-CO" sz="2400" u="none" cap="none" strike="noStrike">
                <a:solidFill>
                  <a:schemeClr val="dk1"/>
                </a:solidFill>
                <a:latin typeface="Arial"/>
                <a:ea typeface="Arial"/>
                <a:cs typeface="Arial"/>
                <a:sym typeface="Arial"/>
              </a:rPr>
              <a:t> </a:t>
            </a:r>
            <a:r>
              <a:rPr b="1" i="0" lang="es-CO" sz="2400" u="none" cap="none" strike="noStrike">
                <a:solidFill>
                  <a:srgbClr val="00541E"/>
                </a:solidFill>
                <a:latin typeface="Arial"/>
                <a:ea typeface="Arial"/>
                <a:cs typeface="Arial"/>
                <a:sym typeface="Arial"/>
              </a:rPr>
              <a:t>en el tiempo</a:t>
            </a:r>
            <a:r>
              <a:rPr b="1" i="0" lang="es-CO" sz="1800" u="none" cap="none" strike="noStrike">
                <a:solidFill>
                  <a:srgbClr val="00541E"/>
                </a:solidFill>
                <a:latin typeface="Arial"/>
                <a:ea typeface="Arial"/>
                <a:cs typeface="Arial"/>
                <a:sym typeface="Arial"/>
              </a:rPr>
              <a:t> </a:t>
            </a:r>
            <a:r>
              <a:rPr b="0" i="0" lang="es-CO" sz="1800" u="none" cap="none" strike="noStrike">
                <a:solidFill>
                  <a:schemeClr val="dk1"/>
                </a:solidFill>
                <a:latin typeface="Arial"/>
                <a:ea typeface="Arial"/>
                <a:cs typeface="Arial"/>
                <a:sym typeface="Arial"/>
              </a:rPr>
              <a:t>por lo cual se requiere hacer un acompañamiento social a esta gestión de modo que se logre cambiar la imagen de CHEC ante la comunidad y ello permita asegurar la sostenibilidad de los procesos de recuperación de perdidas.</a:t>
            </a:r>
            <a:endParaRPr/>
          </a:p>
          <a:p>
            <a:pPr indent="-171450" lvl="0" marL="285750" marR="0" rtl="0" algn="just">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1"/>
          <p:cNvSpPr/>
          <p:nvPr/>
        </p:nvSpPr>
        <p:spPr>
          <a:xfrm rot="-5400000">
            <a:off x="-3136610" y="3136614"/>
            <a:ext cx="6858000" cy="584775"/>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Respuesta Estratégica del Proyecto</a:t>
            </a:r>
            <a:endParaRPr b="0" i="0" sz="2800" u="none" cap="none" strike="noStrike">
              <a:solidFill>
                <a:schemeClr val="lt1"/>
              </a:solidFill>
              <a:latin typeface="Calibri"/>
              <a:ea typeface="Calibri"/>
              <a:cs typeface="Calibri"/>
              <a:sym typeface="Calibri"/>
            </a:endParaRPr>
          </a:p>
        </p:txBody>
      </p:sp>
      <p:pic>
        <p:nvPicPr>
          <p:cNvPr id="149" name="Google Shape;149;p11"/>
          <p:cNvPicPr preferRelativeResize="0"/>
          <p:nvPr/>
        </p:nvPicPr>
        <p:blipFill rotWithShape="1">
          <a:blip r:embed="rId3">
            <a:alphaModFix/>
          </a:blip>
          <a:srcRect b="0" l="0" r="0" t="0"/>
          <a:stretch/>
        </p:blipFill>
        <p:spPr>
          <a:xfrm>
            <a:off x="4785936" y="332656"/>
            <a:ext cx="4116764" cy="2989689"/>
          </a:xfrm>
          <a:prstGeom prst="rect">
            <a:avLst/>
          </a:prstGeom>
          <a:noFill/>
          <a:ln>
            <a:noFill/>
          </a:ln>
        </p:spPr>
      </p:pic>
      <p:sp>
        <p:nvSpPr>
          <p:cNvPr id="150" name="Google Shape;150;p11"/>
          <p:cNvSpPr/>
          <p:nvPr/>
        </p:nvSpPr>
        <p:spPr>
          <a:xfrm>
            <a:off x="7164288" y="1306122"/>
            <a:ext cx="1080120" cy="521379"/>
          </a:xfrm>
          <a:prstGeom prst="rect">
            <a:avLst/>
          </a:prstGeom>
          <a:noFill/>
          <a:ln cap="flat" cmpd="sng" w="57150">
            <a:solidFill>
              <a:srgbClr val="FF0000"/>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151" name="Google Shape;151;p11"/>
          <p:cNvSpPr/>
          <p:nvPr/>
        </p:nvSpPr>
        <p:spPr>
          <a:xfrm>
            <a:off x="586480" y="822814"/>
            <a:ext cx="3672656" cy="53456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s-CO" sz="1400" u="none" cap="none" strike="noStrike">
                <a:solidFill>
                  <a:srgbClr val="009644"/>
                </a:solidFill>
                <a:latin typeface="Calibri"/>
                <a:ea typeface="Calibri"/>
                <a:cs typeface="Calibri"/>
                <a:sym typeface="Calibri"/>
              </a:rPr>
              <a:t>Fortalecer las relaciones y las comunicaciones con los grupos de interés externos.</a:t>
            </a:r>
            <a:endParaRPr/>
          </a:p>
        </p:txBody>
      </p:sp>
      <p:sp>
        <p:nvSpPr>
          <p:cNvPr id="152" name="Google Shape;152;p11"/>
          <p:cNvSpPr/>
          <p:nvPr/>
        </p:nvSpPr>
        <p:spPr>
          <a:xfrm>
            <a:off x="586480" y="1658726"/>
            <a:ext cx="3672656" cy="81421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s-CO" sz="1400" u="none" cap="none" strike="noStrike">
                <a:solidFill>
                  <a:srgbClr val="009644"/>
                </a:solidFill>
                <a:latin typeface="Calibri"/>
                <a:ea typeface="Calibri"/>
                <a:cs typeface="Calibri"/>
                <a:sym typeface="Calibri"/>
              </a:rPr>
              <a:t>Fortalecimiento de la estrategia de responsabilidad  con el entorno y el mercado con énfasis clientes</a:t>
            </a:r>
            <a:endParaRPr/>
          </a:p>
          <a:p>
            <a:pPr indent="0" lvl="0" marL="0" marR="0" rtl="0" algn="ctr">
              <a:spcBef>
                <a:spcPts val="280"/>
              </a:spcBef>
              <a:spcAft>
                <a:spcPts val="0"/>
              </a:spcAft>
              <a:buNone/>
            </a:pPr>
            <a:r>
              <a:rPr b="1" i="0" lang="es-CO" sz="1400" u="none" cap="none" strike="noStrike">
                <a:solidFill>
                  <a:srgbClr val="009644"/>
                </a:solidFill>
                <a:latin typeface="Calibri"/>
                <a:ea typeface="Calibri"/>
                <a:cs typeface="Calibri"/>
                <a:sym typeface="Calibri"/>
              </a:rPr>
              <a:t>.</a:t>
            </a:r>
            <a:endParaRPr b="1" i="0" sz="1400" u="none" cap="none" strike="noStrike">
              <a:solidFill>
                <a:srgbClr val="009644"/>
              </a:solidFill>
              <a:latin typeface="Calibri"/>
              <a:ea typeface="Calibri"/>
              <a:cs typeface="Calibri"/>
              <a:sym typeface="Calibri"/>
            </a:endParaRPr>
          </a:p>
        </p:txBody>
      </p:sp>
      <p:cxnSp>
        <p:nvCxnSpPr>
          <p:cNvPr id="153" name="Google Shape;153;p11"/>
          <p:cNvCxnSpPr>
            <a:stCxn id="150" idx="1"/>
            <a:endCxn id="151" idx="3"/>
          </p:cNvCxnSpPr>
          <p:nvPr/>
        </p:nvCxnSpPr>
        <p:spPr>
          <a:xfrm rot="10800000">
            <a:off x="4259088" y="1090112"/>
            <a:ext cx="2905200" cy="476700"/>
          </a:xfrm>
          <a:prstGeom prst="bentConnector3">
            <a:avLst>
              <a:gd fmla="val 49999" name="adj1"/>
            </a:avLst>
          </a:prstGeom>
          <a:noFill/>
          <a:ln cap="flat" cmpd="sng" w="28575">
            <a:solidFill>
              <a:srgbClr val="FF0000"/>
            </a:solidFill>
            <a:prstDash val="dot"/>
            <a:round/>
            <a:headEnd len="sm" w="sm" type="none"/>
            <a:tailEnd len="med" w="med" type="stealth"/>
          </a:ln>
        </p:spPr>
      </p:cxnSp>
      <p:sp>
        <p:nvSpPr>
          <p:cNvPr id="154" name="Google Shape;154;p11"/>
          <p:cNvSpPr/>
          <p:nvPr/>
        </p:nvSpPr>
        <p:spPr>
          <a:xfrm>
            <a:off x="5076056" y="1827501"/>
            <a:ext cx="3528392" cy="317777"/>
          </a:xfrm>
          <a:prstGeom prst="rect">
            <a:avLst/>
          </a:prstGeom>
          <a:noFill/>
          <a:ln cap="flat" cmpd="sng" w="38100">
            <a:solidFill>
              <a:schemeClr val="dk1"/>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cxnSp>
        <p:nvCxnSpPr>
          <p:cNvPr id="155" name="Google Shape;155;p11"/>
          <p:cNvCxnSpPr>
            <a:stCxn id="154" idx="1"/>
            <a:endCxn id="152" idx="3"/>
          </p:cNvCxnSpPr>
          <p:nvPr/>
        </p:nvCxnSpPr>
        <p:spPr>
          <a:xfrm flipH="1">
            <a:off x="4259156" y="1986390"/>
            <a:ext cx="816900" cy="79500"/>
          </a:xfrm>
          <a:prstGeom prst="bentConnector3">
            <a:avLst>
              <a:gd fmla="val 50000" name="adj1"/>
            </a:avLst>
          </a:prstGeom>
          <a:noFill/>
          <a:ln cap="flat" cmpd="sng" w="28575">
            <a:solidFill>
              <a:schemeClr val="dk1"/>
            </a:solidFill>
            <a:prstDash val="dot"/>
            <a:round/>
            <a:headEnd len="sm" w="sm" type="none"/>
            <a:tailEnd len="med" w="med" type="stealth"/>
          </a:ln>
        </p:spPr>
      </p:cxnSp>
      <p:sp>
        <p:nvSpPr>
          <p:cNvPr id="156" name="Google Shape;156;p11"/>
          <p:cNvSpPr/>
          <p:nvPr/>
        </p:nvSpPr>
        <p:spPr>
          <a:xfrm>
            <a:off x="2194441" y="2472942"/>
            <a:ext cx="504056" cy="561372"/>
          </a:xfrm>
          <a:prstGeom prst="downArrow">
            <a:avLst>
              <a:gd fmla="val 50000" name="adj1"/>
              <a:gd fmla="val 50000" name="adj2"/>
            </a:avLst>
          </a:prstGeom>
          <a:solidFill>
            <a:srgbClr val="ACC96E"/>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pic>
        <p:nvPicPr>
          <p:cNvPr id="157" name="Google Shape;157;p11"/>
          <p:cNvPicPr preferRelativeResize="0"/>
          <p:nvPr/>
        </p:nvPicPr>
        <p:blipFill rotWithShape="1">
          <a:blip r:embed="rId4">
            <a:alphaModFix/>
          </a:blip>
          <a:srcRect b="0" l="0" r="0" t="0"/>
          <a:stretch/>
        </p:blipFill>
        <p:spPr>
          <a:xfrm>
            <a:off x="1082339" y="3759915"/>
            <a:ext cx="2680937" cy="2010703"/>
          </a:xfrm>
          <a:prstGeom prst="rect">
            <a:avLst/>
          </a:prstGeom>
          <a:noFill/>
          <a:ln>
            <a:noFill/>
          </a:ln>
        </p:spPr>
      </p:pic>
      <p:sp>
        <p:nvSpPr>
          <p:cNvPr id="158" name="Google Shape;158;p11"/>
          <p:cNvSpPr/>
          <p:nvPr/>
        </p:nvSpPr>
        <p:spPr>
          <a:xfrm>
            <a:off x="1082339" y="3034314"/>
            <a:ext cx="2680937" cy="574428"/>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s-CO" sz="1600" u="none" cap="none" strike="noStrike">
                <a:solidFill>
                  <a:schemeClr val="dk1"/>
                </a:solidFill>
                <a:latin typeface="Calibri"/>
                <a:ea typeface="Calibri"/>
                <a:cs typeface="Calibri"/>
                <a:sym typeface="Calibri"/>
              </a:rPr>
              <a:t>Proyecto Social </a:t>
            </a:r>
            <a:endParaRPr/>
          </a:p>
          <a:p>
            <a:pPr indent="0" lvl="0" marL="0" marR="0" rtl="0" algn="ctr">
              <a:spcBef>
                <a:spcPts val="320"/>
              </a:spcBef>
              <a:spcAft>
                <a:spcPts val="0"/>
              </a:spcAft>
              <a:buNone/>
            </a:pPr>
            <a:r>
              <a:rPr b="1" i="0" lang="es-CO" sz="1600" u="none" cap="none" strike="noStrike">
                <a:solidFill>
                  <a:schemeClr val="dk1"/>
                </a:solidFill>
                <a:latin typeface="Calibri"/>
                <a:ea typeface="Calibri"/>
                <a:cs typeface="Calibri"/>
                <a:sym typeface="Calibri"/>
              </a:rPr>
              <a:t>Cultura de la Legalidad</a:t>
            </a:r>
            <a:endParaRPr b="1" i="0" sz="1600" u="none" cap="none" strike="noStrike">
              <a:solidFill>
                <a:schemeClr val="dk1"/>
              </a:solidFill>
              <a:latin typeface="Calibri"/>
              <a:ea typeface="Calibri"/>
              <a:cs typeface="Calibri"/>
              <a:sym typeface="Calibri"/>
            </a:endParaRPr>
          </a:p>
        </p:txBody>
      </p:sp>
      <p:pic>
        <p:nvPicPr>
          <p:cNvPr id="159" name="Google Shape;159;p11"/>
          <p:cNvPicPr preferRelativeResize="0"/>
          <p:nvPr/>
        </p:nvPicPr>
        <p:blipFill rotWithShape="1">
          <a:blip r:embed="rId5">
            <a:alphaModFix/>
          </a:blip>
          <a:srcRect b="0" l="0" r="0" t="0"/>
          <a:stretch/>
        </p:blipFill>
        <p:spPr>
          <a:xfrm>
            <a:off x="4691831" y="3755968"/>
            <a:ext cx="925006" cy="1009298"/>
          </a:xfrm>
          <a:prstGeom prst="rect">
            <a:avLst/>
          </a:prstGeom>
          <a:noFill/>
          <a:ln>
            <a:noFill/>
          </a:ln>
        </p:spPr>
      </p:pic>
      <p:pic>
        <p:nvPicPr>
          <p:cNvPr id="160" name="Google Shape;160;p11"/>
          <p:cNvPicPr preferRelativeResize="0"/>
          <p:nvPr/>
        </p:nvPicPr>
        <p:blipFill rotWithShape="1">
          <a:blip r:embed="rId6">
            <a:alphaModFix/>
          </a:blip>
          <a:srcRect b="0" l="0" r="0" t="0"/>
          <a:stretch/>
        </p:blipFill>
        <p:spPr>
          <a:xfrm>
            <a:off x="6186819" y="3693908"/>
            <a:ext cx="1047957" cy="1198406"/>
          </a:xfrm>
          <a:prstGeom prst="rect">
            <a:avLst/>
          </a:prstGeom>
          <a:noFill/>
          <a:ln>
            <a:noFill/>
          </a:ln>
        </p:spPr>
      </p:pic>
      <p:pic>
        <p:nvPicPr>
          <p:cNvPr id="161" name="Google Shape;161;p11"/>
          <p:cNvPicPr preferRelativeResize="0"/>
          <p:nvPr/>
        </p:nvPicPr>
        <p:blipFill rotWithShape="1">
          <a:blip r:embed="rId7">
            <a:alphaModFix/>
          </a:blip>
          <a:srcRect b="0" l="0" r="0" t="0"/>
          <a:stretch/>
        </p:blipFill>
        <p:spPr>
          <a:xfrm>
            <a:off x="7757730" y="3871699"/>
            <a:ext cx="977849" cy="828414"/>
          </a:xfrm>
          <a:prstGeom prst="rect">
            <a:avLst/>
          </a:prstGeom>
          <a:noFill/>
          <a:ln>
            <a:noFill/>
          </a:ln>
        </p:spPr>
      </p:pic>
      <p:pic>
        <p:nvPicPr>
          <p:cNvPr descr="http://www.chec.com.co/flash/imagenes/logo_pactoglobal.jpg" id="162" name="Google Shape;162;p11">
            <a:hlinkClick r:id="rId8"/>
          </p:cNvPr>
          <p:cNvPicPr preferRelativeResize="0"/>
          <p:nvPr/>
        </p:nvPicPr>
        <p:blipFill rotWithShape="1">
          <a:blip r:embed="rId9">
            <a:alphaModFix/>
          </a:blip>
          <a:srcRect b="0" l="0" r="0" t="0"/>
          <a:stretch/>
        </p:blipFill>
        <p:spPr>
          <a:xfrm>
            <a:off x="4647797" y="5156615"/>
            <a:ext cx="856517" cy="1050165"/>
          </a:xfrm>
          <a:prstGeom prst="rect">
            <a:avLst/>
          </a:prstGeom>
          <a:noFill/>
          <a:ln>
            <a:noFill/>
          </a:ln>
        </p:spPr>
      </p:pic>
      <p:pic>
        <p:nvPicPr>
          <p:cNvPr id="163" name="Google Shape;163;p11"/>
          <p:cNvPicPr preferRelativeResize="0"/>
          <p:nvPr/>
        </p:nvPicPr>
        <p:blipFill rotWithShape="1">
          <a:blip r:embed="rId10">
            <a:alphaModFix/>
          </a:blip>
          <a:srcRect b="0" l="0" r="0" t="0"/>
          <a:stretch/>
        </p:blipFill>
        <p:spPr>
          <a:xfrm>
            <a:off x="5712035" y="5358598"/>
            <a:ext cx="949567" cy="871200"/>
          </a:xfrm>
          <a:prstGeom prst="rect">
            <a:avLst/>
          </a:prstGeom>
          <a:noFill/>
          <a:ln>
            <a:noFill/>
          </a:ln>
        </p:spPr>
      </p:pic>
      <p:pic>
        <p:nvPicPr>
          <p:cNvPr id="164" name="Google Shape;164;p11"/>
          <p:cNvPicPr preferRelativeResize="0"/>
          <p:nvPr/>
        </p:nvPicPr>
        <p:blipFill rotWithShape="1">
          <a:blip r:embed="rId11">
            <a:alphaModFix/>
          </a:blip>
          <a:srcRect b="0" l="0" r="0" t="0"/>
          <a:stretch/>
        </p:blipFill>
        <p:spPr>
          <a:xfrm>
            <a:off x="6844318" y="5352918"/>
            <a:ext cx="991494" cy="835400"/>
          </a:xfrm>
          <a:prstGeom prst="rect">
            <a:avLst/>
          </a:prstGeom>
          <a:noFill/>
          <a:ln>
            <a:noFill/>
          </a:ln>
        </p:spPr>
      </p:pic>
      <p:sp>
        <p:nvSpPr>
          <p:cNvPr id="165" name="Google Shape;165;p11"/>
          <p:cNvSpPr/>
          <p:nvPr/>
        </p:nvSpPr>
        <p:spPr>
          <a:xfrm>
            <a:off x="3995936" y="4700113"/>
            <a:ext cx="504056" cy="456502"/>
          </a:xfrm>
          <a:prstGeom prst="rightArrow">
            <a:avLst>
              <a:gd fmla="val 50000" name="adj1"/>
              <a:gd fmla="val 50000" name="adj2"/>
            </a:avLst>
          </a:prstGeom>
          <a:solidFill>
            <a:srgbClr val="9CC12B"/>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2"/>
          <p:cNvSpPr/>
          <p:nvPr/>
        </p:nvSpPr>
        <p:spPr>
          <a:xfrm rot="-5400000">
            <a:off x="-3136647" y="3136652"/>
            <a:ext cx="6858000" cy="584700"/>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Focalización</a:t>
            </a:r>
            <a:endParaRPr b="0" i="0" sz="2800" u="none" cap="none" strike="noStrike">
              <a:solidFill>
                <a:schemeClr val="lt1"/>
              </a:solidFill>
              <a:latin typeface="Calibri"/>
              <a:ea typeface="Calibri"/>
              <a:cs typeface="Calibri"/>
              <a:sym typeface="Calibri"/>
            </a:endParaRPr>
          </a:p>
        </p:txBody>
      </p:sp>
      <p:pic>
        <p:nvPicPr>
          <p:cNvPr id="171" name="Google Shape;171;p12"/>
          <p:cNvPicPr preferRelativeResize="0"/>
          <p:nvPr/>
        </p:nvPicPr>
        <p:blipFill rotWithShape="1">
          <a:blip r:embed="rId3">
            <a:alphaModFix/>
          </a:blip>
          <a:srcRect b="0" l="0" r="0" t="0"/>
          <a:stretch/>
        </p:blipFill>
        <p:spPr>
          <a:xfrm>
            <a:off x="971600" y="1089490"/>
            <a:ext cx="4499560" cy="2554720"/>
          </a:xfrm>
          <a:prstGeom prst="rect">
            <a:avLst/>
          </a:prstGeom>
          <a:noFill/>
          <a:ln>
            <a:noFill/>
          </a:ln>
        </p:spPr>
      </p:pic>
      <p:sp>
        <p:nvSpPr>
          <p:cNvPr id="172" name="Google Shape;172;p12"/>
          <p:cNvSpPr txBox="1"/>
          <p:nvPr/>
        </p:nvSpPr>
        <p:spPr>
          <a:xfrm>
            <a:off x="1187624" y="98629"/>
            <a:ext cx="4485000" cy="954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2800" u="none" cap="none" strike="noStrike">
                <a:solidFill>
                  <a:srgbClr val="00782C"/>
                </a:solidFill>
                <a:latin typeface="Calibri"/>
                <a:ea typeface="Calibri"/>
                <a:cs typeface="Calibri"/>
                <a:sym typeface="Calibri"/>
              </a:rPr>
              <a:t>Municipio de La Dorada</a:t>
            </a:r>
            <a:endParaRPr/>
          </a:p>
          <a:p>
            <a:pPr indent="0" lvl="0" marL="0" marR="0" rtl="0" algn="ctr">
              <a:spcBef>
                <a:spcPts val="0"/>
              </a:spcBef>
              <a:spcAft>
                <a:spcPts val="0"/>
              </a:spcAft>
              <a:buNone/>
            </a:pPr>
            <a:r>
              <a:rPr b="1" i="0" lang="es-CO" sz="2800" u="none" cap="none" strike="noStrike">
                <a:solidFill>
                  <a:srgbClr val="00782C"/>
                </a:solidFill>
                <a:latin typeface="Calibri"/>
                <a:ea typeface="Calibri"/>
                <a:cs typeface="Calibri"/>
                <a:sym typeface="Calibri"/>
              </a:rPr>
              <a:t>Barrio Las Ferias</a:t>
            </a:r>
            <a:endParaRPr/>
          </a:p>
        </p:txBody>
      </p:sp>
      <p:pic>
        <p:nvPicPr>
          <p:cNvPr id="173" name="Google Shape;173;p12"/>
          <p:cNvPicPr preferRelativeResize="0"/>
          <p:nvPr/>
        </p:nvPicPr>
        <p:blipFill rotWithShape="1">
          <a:blip r:embed="rId4">
            <a:alphaModFix/>
          </a:blip>
          <a:srcRect b="0" l="0" r="0" t="0"/>
          <a:stretch/>
        </p:blipFill>
        <p:spPr>
          <a:xfrm rot="5400000">
            <a:off x="5662208" y="754616"/>
            <a:ext cx="2799618" cy="2099713"/>
          </a:xfrm>
          <a:prstGeom prst="rect">
            <a:avLst/>
          </a:prstGeom>
          <a:noFill/>
          <a:ln>
            <a:noFill/>
          </a:ln>
        </p:spPr>
      </p:pic>
      <p:sp>
        <p:nvSpPr>
          <p:cNvPr id="174" name="Google Shape;174;p12"/>
          <p:cNvSpPr txBox="1"/>
          <p:nvPr/>
        </p:nvSpPr>
        <p:spPr>
          <a:xfrm>
            <a:off x="3769732" y="3386327"/>
            <a:ext cx="4485000" cy="954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2800" u="none" cap="none" strike="noStrike">
                <a:solidFill>
                  <a:srgbClr val="00782C"/>
                </a:solidFill>
                <a:latin typeface="Calibri"/>
                <a:ea typeface="Calibri"/>
                <a:cs typeface="Calibri"/>
                <a:sym typeface="Calibri"/>
              </a:rPr>
              <a:t>Municipio de Manizales</a:t>
            </a:r>
            <a:endParaRPr/>
          </a:p>
          <a:p>
            <a:pPr indent="0" lvl="0" marL="0" marR="0" rtl="0" algn="ctr">
              <a:spcBef>
                <a:spcPts val="0"/>
              </a:spcBef>
              <a:spcAft>
                <a:spcPts val="0"/>
              </a:spcAft>
              <a:buNone/>
            </a:pPr>
            <a:r>
              <a:rPr b="1" i="0" lang="es-CO" sz="2800" u="none" cap="none" strike="noStrike">
                <a:solidFill>
                  <a:srgbClr val="00782C"/>
                </a:solidFill>
                <a:latin typeface="Calibri"/>
                <a:ea typeface="Calibri"/>
                <a:cs typeface="Calibri"/>
                <a:sym typeface="Calibri"/>
              </a:rPr>
              <a:t>Barrio Solferino</a:t>
            </a:r>
            <a:endParaRPr/>
          </a:p>
        </p:txBody>
      </p:sp>
      <p:pic>
        <p:nvPicPr>
          <p:cNvPr descr="http://4.bp.blogspot.com/-hAqXNFRJ7MY/T-fAnyU5c5I/AAAAAAAAAFE/jUoXKjPuaSc/s1600/IMG_1063.JPG" id="175" name="Google Shape;175;p12"/>
          <p:cNvPicPr preferRelativeResize="0"/>
          <p:nvPr/>
        </p:nvPicPr>
        <p:blipFill rotWithShape="1">
          <a:blip r:embed="rId5">
            <a:alphaModFix/>
          </a:blip>
          <a:srcRect b="0" l="0" r="0" t="0"/>
          <a:stretch/>
        </p:blipFill>
        <p:spPr>
          <a:xfrm>
            <a:off x="971600" y="4437112"/>
            <a:ext cx="2776819" cy="1559378"/>
          </a:xfrm>
          <a:prstGeom prst="rect">
            <a:avLst/>
          </a:prstGeom>
          <a:noFill/>
          <a:ln>
            <a:noFill/>
          </a:ln>
        </p:spPr>
      </p:pic>
      <p:pic>
        <p:nvPicPr>
          <p:cNvPr id="176" name="Google Shape;176;p12"/>
          <p:cNvPicPr preferRelativeResize="0"/>
          <p:nvPr/>
        </p:nvPicPr>
        <p:blipFill rotWithShape="1">
          <a:blip r:embed="rId6">
            <a:alphaModFix/>
          </a:blip>
          <a:srcRect b="0" l="0" r="0" t="0"/>
          <a:stretch/>
        </p:blipFill>
        <p:spPr>
          <a:xfrm>
            <a:off x="4307486" y="4381253"/>
            <a:ext cx="3648889" cy="241454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13"/>
          <p:cNvSpPr txBox="1"/>
          <p:nvPr>
            <p:ph type="ctrTitle"/>
          </p:nvPr>
        </p:nvSpPr>
        <p:spPr>
          <a:xfrm>
            <a:off x="251520" y="764704"/>
            <a:ext cx="4937100" cy="18723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s-CO"/>
              <a:t>2. Estrategia</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4"/>
          <p:cNvSpPr/>
          <p:nvPr/>
        </p:nvSpPr>
        <p:spPr>
          <a:xfrm rot="-5400000">
            <a:off x="-3136647" y="3136652"/>
            <a:ext cx="6858000" cy="584700"/>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Estructura Coordinadora y Operativa</a:t>
            </a:r>
            <a:endParaRPr b="0" i="0" sz="2800" u="none" cap="none" strike="noStrike">
              <a:solidFill>
                <a:schemeClr val="lt1"/>
              </a:solidFill>
              <a:latin typeface="Calibri"/>
              <a:ea typeface="Calibri"/>
              <a:cs typeface="Calibri"/>
              <a:sym typeface="Calibri"/>
            </a:endParaRPr>
          </a:p>
        </p:txBody>
      </p:sp>
      <p:sp>
        <p:nvSpPr>
          <p:cNvPr id="187" name="Google Shape;187;p14"/>
          <p:cNvSpPr/>
          <p:nvPr/>
        </p:nvSpPr>
        <p:spPr>
          <a:xfrm rot="-5400000">
            <a:off x="-468550" y="3213106"/>
            <a:ext cx="3960300" cy="1080000"/>
          </a:xfrm>
          <a:prstGeom prst="roundRect">
            <a:avLst>
              <a:gd fmla="val 16667" name="adj"/>
            </a:avLst>
          </a:prstGeom>
          <a:solidFill>
            <a:srgbClr val="92D050"/>
          </a:solidFill>
          <a:ln cap="flat" cmpd="sng" w="25400">
            <a:solidFill>
              <a:schemeClr val="lt1"/>
            </a:solidFill>
            <a:prstDash val="solid"/>
            <a:round/>
            <a:headEnd len="sm" w="sm" type="none"/>
            <a:tailEnd len="sm" w="sm" type="none"/>
          </a:ln>
          <a:effectLst>
            <a:outerShdw blurRad="63500" rotWithShape="0" dir="5400000" dist="25400">
              <a:srgbClr val="000000">
                <a:alpha val="427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s-CO" sz="1600" u="none" cap="none" strike="noStrike">
                <a:solidFill>
                  <a:schemeClr val="lt1"/>
                </a:solidFill>
                <a:latin typeface="Arial"/>
                <a:ea typeface="Arial"/>
                <a:cs typeface="Arial"/>
                <a:sym typeface="Arial"/>
              </a:rPr>
              <a:t>Estrategia para el </a:t>
            </a:r>
            <a:endParaRPr b="1" i="0" sz="1600" u="none" cap="none" strike="noStrike">
              <a:solidFill>
                <a:schemeClr val="lt1"/>
              </a:solidFill>
              <a:latin typeface="Arial"/>
              <a:ea typeface="Arial"/>
              <a:cs typeface="Arial"/>
              <a:sym typeface="Arial"/>
            </a:endParaRPr>
          </a:p>
          <a:p>
            <a:pPr indent="0" lvl="0" marL="0" marR="0" rtl="0" algn="ctr">
              <a:spcBef>
                <a:spcPts val="0"/>
              </a:spcBef>
              <a:spcAft>
                <a:spcPts val="0"/>
              </a:spcAft>
              <a:buNone/>
            </a:pPr>
            <a:r>
              <a:rPr b="1" i="0" lang="es-CO" sz="1600" u="none" cap="none" strike="noStrike">
                <a:solidFill>
                  <a:schemeClr val="lt1"/>
                </a:solidFill>
                <a:latin typeface="Arial"/>
                <a:ea typeface="Arial"/>
                <a:cs typeface="Arial"/>
                <a:sym typeface="Arial"/>
              </a:rPr>
              <a:t>Posicionamiento y Recuperación de </a:t>
            </a:r>
            <a:endParaRPr b="1" i="0" sz="1600" u="none" cap="none" strike="noStrike">
              <a:solidFill>
                <a:schemeClr val="lt1"/>
              </a:solidFill>
              <a:latin typeface="Arial"/>
              <a:ea typeface="Arial"/>
              <a:cs typeface="Arial"/>
              <a:sym typeface="Arial"/>
            </a:endParaRPr>
          </a:p>
          <a:p>
            <a:pPr indent="0" lvl="0" marL="0" marR="0" rtl="0" algn="ctr">
              <a:spcBef>
                <a:spcPts val="0"/>
              </a:spcBef>
              <a:spcAft>
                <a:spcPts val="0"/>
              </a:spcAft>
              <a:buNone/>
            </a:pPr>
            <a:r>
              <a:rPr b="1" i="0" lang="es-CO" sz="1600" u="none" cap="none" strike="noStrike">
                <a:solidFill>
                  <a:schemeClr val="lt1"/>
                </a:solidFill>
                <a:latin typeface="Arial"/>
                <a:ea typeface="Arial"/>
                <a:cs typeface="Arial"/>
                <a:sym typeface="Arial"/>
              </a:rPr>
              <a:t>Confianza CHEC en Comunidades de </a:t>
            </a:r>
            <a:endParaRPr b="1" i="0" sz="1600" u="none" cap="none" strike="noStrike">
              <a:solidFill>
                <a:schemeClr val="lt1"/>
              </a:solidFill>
              <a:latin typeface="Arial"/>
              <a:ea typeface="Arial"/>
              <a:cs typeface="Arial"/>
              <a:sym typeface="Arial"/>
            </a:endParaRPr>
          </a:p>
          <a:p>
            <a:pPr indent="0" lvl="0" marL="0" marR="0" rtl="0" algn="ctr">
              <a:spcBef>
                <a:spcPts val="0"/>
              </a:spcBef>
              <a:spcAft>
                <a:spcPts val="0"/>
              </a:spcAft>
              <a:buNone/>
            </a:pPr>
            <a:r>
              <a:rPr b="1" i="0" lang="es-CO" sz="1600" u="none" cap="none" strike="noStrike">
                <a:solidFill>
                  <a:schemeClr val="lt1"/>
                </a:solidFill>
                <a:latin typeface="Arial"/>
                <a:ea typeface="Arial"/>
                <a:cs typeface="Arial"/>
                <a:sym typeface="Arial"/>
              </a:rPr>
              <a:t>Altas Perdidas</a:t>
            </a:r>
            <a:endParaRPr/>
          </a:p>
        </p:txBody>
      </p:sp>
      <p:sp>
        <p:nvSpPr>
          <p:cNvPr id="188" name="Google Shape;188;p14"/>
          <p:cNvSpPr/>
          <p:nvPr/>
        </p:nvSpPr>
        <p:spPr>
          <a:xfrm>
            <a:off x="2512693" y="4551981"/>
            <a:ext cx="2016300" cy="616500"/>
          </a:xfrm>
          <a:prstGeom prst="roundRect">
            <a:avLst>
              <a:gd fmla="val 16667" name="adj"/>
            </a:avLst>
          </a:prstGeom>
          <a:solidFill>
            <a:srgbClr val="ACC96E"/>
          </a:solidFill>
          <a:ln cap="flat" cmpd="sng" w="25400">
            <a:solidFill>
              <a:schemeClr val="lt1"/>
            </a:solidFill>
            <a:prstDash val="solid"/>
            <a:round/>
            <a:headEnd len="sm" w="sm" type="none"/>
            <a:tailEnd len="sm" w="sm" type="none"/>
          </a:ln>
          <a:effectLst>
            <a:outerShdw blurRad="63500" rotWithShape="0" dir="5400000" dist="25400">
              <a:srgbClr val="000000">
                <a:alpha val="427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s-CO" sz="1600" u="none" cap="none" strike="noStrike">
                <a:solidFill>
                  <a:schemeClr val="lt1"/>
                </a:solidFill>
                <a:latin typeface="Arial"/>
                <a:ea typeface="Arial"/>
                <a:cs typeface="Arial"/>
                <a:sym typeface="Arial"/>
              </a:rPr>
              <a:t>Operación</a:t>
            </a:r>
            <a:endParaRPr b="1" i="0" sz="1600" u="none" cap="none" strike="noStrike">
              <a:solidFill>
                <a:schemeClr val="lt1"/>
              </a:solidFill>
              <a:latin typeface="Arial"/>
              <a:ea typeface="Arial"/>
              <a:cs typeface="Arial"/>
              <a:sym typeface="Arial"/>
            </a:endParaRPr>
          </a:p>
        </p:txBody>
      </p:sp>
      <p:sp>
        <p:nvSpPr>
          <p:cNvPr id="189" name="Google Shape;189;p14"/>
          <p:cNvSpPr/>
          <p:nvPr/>
        </p:nvSpPr>
        <p:spPr>
          <a:xfrm>
            <a:off x="5191865" y="4622072"/>
            <a:ext cx="2016300" cy="432000"/>
          </a:xfrm>
          <a:prstGeom prst="roundRect">
            <a:avLst>
              <a:gd fmla="val 16667" name="adj"/>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s-CO" sz="1200" u="none" cap="none" strike="noStrike">
                <a:solidFill>
                  <a:schemeClr val="dk1"/>
                </a:solidFill>
                <a:latin typeface="Arial"/>
                <a:ea typeface="Arial"/>
                <a:cs typeface="Arial"/>
                <a:sym typeface="Arial"/>
              </a:rPr>
              <a:t>Educación a Clientes</a:t>
            </a:r>
            <a:endParaRPr/>
          </a:p>
          <a:p>
            <a:pPr indent="0" lvl="0" marL="0" marR="0" rtl="0" algn="ctr">
              <a:spcBef>
                <a:spcPts val="0"/>
              </a:spcBef>
              <a:spcAft>
                <a:spcPts val="0"/>
              </a:spcAft>
              <a:buNone/>
            </a:pPr>
            <a:r>
              <a:rPr b="0" i="0" lang="es-CO" sz="1200" u="none" cap="none" strike="noStrike">
                <a:solidFill>
                  <a:schemeClr val="dk1"/>
                </a:solidFill>
                <a:latin typeface="Arial"/>
                <a:ea typeface="Arial"/>
                <a:cs typeface="Arial"/>
                <a:sym typeface="Arial"/>
              </a:rPr>
              <a:t>Luis Fernando Betancur</a:t>
            </a:r>
            <a:endParaRPr/>
          </a:p>
        </p:txBody>
      </p:sp>
      <p:sp>
        <p:nvSpPr>
          <p:cNvPr id="190" name="Google Shape;190;p14"/>
          <p:cNvSpPr/>
          <p:nvPr/>
        </p:nvSpPr>
        <p:spPr>
          <a:xfrm>
            <a:off x="5175360" y="2942360"/>
            <a:ext cx="2016300" cy="432000"/>
          </a:xfrm>
          <a:prstGeom prst="roundRect">
            <a:avLst>
              <a:gd fmla="val 16667" name="adj"/>
            </a:avLst>
          </a:prstGeom>
          <a:solidFill>
            <a:schemeClr val="lt1"/>
          </a:solidFill>
          <a:ln cap="flat" cmpd="sng" w="25400">
            <a:solidFill>
              <a:srgbClr val="7F7F7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s-CO" sz="1200" u="none" cap="none" strike="noStrike">
                <a:solidFill>
                  <a:schemeClr val="dk1"/>
                </a:solidFill>
                <a:latin typeface="Arial"/>
                <a:ea typeface="Arial"/>
                <a:cs typeface="Arial"/>
                <a:sym typeface="Arial"/>
              </a:rPr>
              <a:t>Mercadeo</a:t>
            </a:r>
            <a:endParaRPr/>
          </a:p>
          <a:p>
            <a:pPr indent="0" lvl="0" marL="0" marR="0" rtl="0" algn="ctr">
              <a:spcBef>
                <a:spcPts val="0"/>
              </a:spcBef>
              <a:spcAft>
                <a:spcPts val="0"/>
              </a:spcAft>
              <a:buNone/>
            </a:pPr>
            <a:r>
              <a:rPr b="0" i="0" lang="es-CO" sz="1200" u="none" cap="none" strike="noStrike">
                <a:solidFill>
                  <a:schemeClr val="dk1"/>
                </a:solidFill>
                <a:latin typeface="Arial"/>
                <a:ea typeface="Arial"/>
                <a:cs typeface="Arial"/>
                <a:sym typeface="Arial"/>
              </a:rPr>
              <a:t>Jhon William Calderón</a:t>
            </a:r>
            <a:endParaRPr b="0" i="0" sz="1200" u="none" cap="none" strike="noStrike">
              <a:solidFill>
                <a:schemeClr val="dk1"/>
              </a:solidFill>
              <a:latin typeface="Arial"/>
              <a:ea typeface="Arial"/>
              <a:cs typeface="Arial"/>
              <a:sym typeface="Arial"/>
            </a:endParaRPr>
          </a:p>
        </p:txBody>
      </p:sp>
      <p:sp>
        <p:nvSpPr>
          <p:cNvPr id="191" name="Google Shape;191;p14"/>
          <p:cNvSpPr/>
          <p:nvPr/>
        </p:nvSpPr>
        <p:spPr>
          <a:xfrm>
            <a:off x="5176989" y="5256496"/>
            <a:ext cx="2016300" cy="432000"/>
          </a:xfrm>
          <a:prstGeom prst="roundRect">
            <a:avLst>
              <a:gd fmla="val 16667" name="adj"/>
            </a:avLst>
          </a:prstGeom>
          <a:solidFill>
            <a:schemeClr val="lt1"/>
          </a:solidFill>
          <a:ln cap="flat" cmpd="sng" w="254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s-CO" sz="1200" u="none" cap="none" strike="noStrike">
                <a:solidFill>
                  <a:schemeClr val="dk1"/>
                </a:solidFill>
                <a:latin typeface="Arial"/>
                <a:ea typeface="Arial"/>
                <a:cs typeface="Arial"/>
                <a:sym typeface="Arial"/>
              </a:rPr>
              <a:t>Comunicador / Desarrollo</a:t>
            </a:r>
            <a:endParaRPr b="1" i="0" sz="12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rPr b="1" i="0" lang="es-CO" sz="1200" u="none" cap="none" strike="noStrike">
                <a:solidFill>
                  <a:schemeClr val="dk1"/>
                </a:solidFill>
                <a:latin typeface="Arial"/>
                <a:ea typeface="Arial"/>
                <a:cs typeface="Arial"/>
                <a:sym typeface="Arial"/>
              </a:rPr>
              <a:t>Frandiney Henao Ríos </a:t>
            </a:r>
            <a:endParaRPr b="1" i="0" sz="1200" u="none" cap="none" strike="noStrike">
              <a:solidFill>
                <a:schemeClr val="dk1"/>
              </a:solidFill>
              <a:latin typeface="Arial"/>
              <a:ea typeface="Arial"/>
              <a:cs typeface="Arial"/>
              <a:sym typeface="Arial"/>
            </a:endParaRPr>
          </a:p>
        </p:txBody>
      </p:sp>
      <p:sp>
        <p:nvSpPr>
          <p:cNvPr id="192" name="Google Shape;192;p14"/>
          <p:cNvSpPr/>
          <p:nvPr/>
        </p:nvSpPr>
        <p:spPr>
          <a:xfrm>
            <a:off x="2512693" y="2240575"/>
            <a:ext cx="2016300" cy="607200"/>
          </a:xfrm>
          <a:prstGeom prst="roundRect">
            <a:avLst>
              <a:gd fmla="val 16667" name="adj"/>
            </a:avLst>
          </a:prstGeom>
          <a:solidFill>
            <a:srgbClr val="ACC96E"/>
          </a:solidFill>
          <a:ln cap="flat" cmpd="sng" w="25400">
            <a:solidFill>
              <a:schemeClr val="lt1"/>
            </a:solidFill>
            <a:prstDash val="solid"/>
            <a:round/>
            <a:headEnd len="sm" w="sm" type="none"/>
            <a:tailEnd len="sm" w="sm" type="none"/>
          </a:ln>
          <a:effectLst>
            <a:outerShdw blurRad="63500" rotWithShape="0" dir="5400000" dist="25400">
              <a:srgbClr val="000000">
                <a:alpha val="427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s-CO" sz="1600" u="none" cap="none" strike="noStrike">
                <a:solidFill>
                  <a:schemeClr val="lt1"/>
                </a:solidFill>
                <a:latin typeface="Arial"/>
                <a:ea typeface="Arial"/>
                <a:cs typeface="Arial"/>
                <a:sym typeface="Arial"/>
              </a:rPr>
              <a:t>Validadores</a:t>
            </a:r>
            <a:endParaRPr b="1" i="0" sz="1600" u="none" cap="none" strike="noStrike">
              <a:solidFill>
                <a:schemeClr val="lt1"/>
              </a:solidFill>
              <a:latin typeface="Arial"/>
              <a:ea typeface="Arial"/>
              <a:cs typeface="Arial"/>
              <a:sym typeface="Arial"/>
            </a:endParaRPr>
          </a:p>
        </p:txBody>
      </p:sp>
      <p:sp>
        <p:nvSpPr>
          <p:cNvPr id="193" name="Google Shape;193;p14"/>
          <p:cNvSpPr/>
          <p:nvPr/>
        </p:nvSpPr>
        <p:spPr>
          <a:xfrm>
            <a:off x="7596336" y="4625840"/>
            <a:ext cx="1368300" cy="432000"/>
          </a:xfrm>
          <a:prstGeom prst="roundRect">
            <a:avLst>
              <a:gd fmla="val 16667" name="adj"/>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s-CO" sz="1200" u="none" cap="none" strike="noStrike">
                <a:solidFill>
                  <a:schemeClr val="dk1"/>
                </a:solidFill>
                <a:latin typeface="Arial"/>
                <a:ea typeface="Arial"/>
                <a:cs typeface="Arial"/>
                <a:sym typeface="Arial"/>
              </a:rPr>
              <a:t>Gestores Sociales</a:t>
            </a:r>
            <a:endParaRPr b="1" i="0" sz="1200" u="none" cap="none" strike="noStrike">
              <a:solidFill>
                <a:schemeClr val="dk1"/>
              </a:solidFill>
              <a:latin typeface="Arial"/>
              <a:ea typeface="Arial"/>
              <a:cs typeface="Arial"/>
              <a:sym typeface="Arial"/>
            </a:endParaRPr>
          </a:p>
        </p:txBody>
      </p:sp>
      <p:sp>
        <p:nvSpPr>
          <p:cNvPr id="194" name="Google Shape;194;p14"/>
          <p:cNvSpPr/>
          <p:nvPr/>
        </p:nvSpPr>
        <p:spPr>
          <a:xfrm>
            <a:off x="5180897" y="3573016"/>
            <a:ext cx="2016300" cy="432000"/>
          </a:xfrm>
          <a:prstGeom prst="roundRect">
            <a:avLst>
              <a:gd fmla="val 16667" name="adj"/>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s-CO" sz="1200" u="none" cap="none" strike="noStrike">
                <a:solidFill>
                  <a:schemeClr val="dk1"/>
                </a:solidFill>
                <a:latin typeface="Arial"/>
                <a:ea typeface="Arial"/>
                <a:cs typeface="Arial"/>
                <a:sym typeface="Arial"/>
              </a:rPr>
              <a:t>Clientes Regionales</a:t>
            </a:r>
            <a:endParaRPr b="1" i="0" sz="12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rPr b="0" i="0" lang="es-CO" sz="1200" u="none" cap="none" strike="noStrike">
                <a:solidFill>
                  <a:schemeClr val="dk1"/>
                </a:solidFill>
                <a:latin typeface="Arial"/>
                <a:ea typeface="Arial"/>
                <a:cs typeface="Arial"/>
                <a:sym typeface="Arial"/>
              </a:rPr>
              <a:t>Martin Alberto Aristizabal</a:t>
            </a:r>
            <a:endParaRPr b="0" i="0" sz="1200" u="none" cap="none" strike="noStrike">
              <a:solidFill>
                <a:schemeClr val="dk1"/>
              </a:solidFill>
              <a:latin typeface="Arial"/>
              <a:ea typeface="Arial"/>
              <a:cs typeface="Arial"/>
              <a:sym typeface="Arial"/>
            </a:endParaRPr>
          </a:p>
        </p:txBody>
      </p:sp>
      <p:sp>
        <p:nvSpPr>
          <p:cNvPr id="195" name="Google Shape;195;p14"/>
          <p:cNvSpPr/>
          <p:nvPr/>
        </p:nvSpPr>
        <p:spPr>
          <a:xfrm>
            <a:off x="5188887" y="2331464"/>
            <a:ext cx="2016300" cy="432000"/>
          </a:xfrm>
          <a:prstGeom prst="roundRect">
            <a:avLst>
              <a:gd fmla="val 16667" name="adj"/>
            </a:avLst>
          </a:prstGeom>
          <a:solidFill>
            <a:schemeClr val="lt1"/>
          </a:solidFill>
          <a:ln cap="flat" cmpd="sng" w="254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s-CO" sz="1200" u="none" cap="none" strike="noStrike">
                <a:solidFill>
                  <a:schemeClr val="dk1"/>
                </a:solidFill>
                <a:latin typeface="Arial"/>
                <a:ea typeface="Arial"/>
                <a:cs typeface="Arial"/>
                <a:sym typeface="Arial"/>
              </a:rPr>
              <a:t>Comunicaciones</a:t>
            </a:r>
            <a:endParaRPr b="1" i="0" sz="12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rPr b="0" i="0" lang="es-CO" sz="1200" u="none" cap="none" strike="noStrike">
                <a:solidFill>
                  <a:schemeClr val="dk1"/>
                </a:solidFill>
                <a:latin typeface="Arial"/>
                <a:ea typeface="Arial"/>
                <a:cs typeface="Arial"/>
                <a:sym typeface="Arial"/>
              </a:rPr>
              <a:t>Ana Milena Vásquez</a:t>
            </a:r>
            <a:endParaRPr b="0" i="0" sz="1200" u="none" cap="none" strike="noStrike">
              <a:solidFill>
                <a:schemeClr val="dk1"/>
              </a:solidFill>
              <a:latin typeface="Arial"/>
              <a:ea typeface="Arial"/>
              <a:cs typeface="Arial"/>
              <a:sym typeface="Arial"/>
            </a:endParaRPr>
          </a:p>
        </p:txBody>
      </p:sp>
      <p:sp>
        <p:nvSpPr>
          <p:cNvPr id="196" name="Google Shape;196;p14"/>
          <p:cNvSpPr/>
          <p:nvPr/>
        </p:nvSpPr>
        <p:spPr>
          <a:xfrm>
            <a:off x="5149045" y="1124744"/>
            <a:ext cx="2016300" cy="432000"/>
          </a:xfrm>
          <a:prstGeom prst="roundRect">
            <a:avLst>
              <a:gd fmla="val 16667" name="adj"/>
            </a:avLst>
          </a:prstGeom>
          <a:solidFill>
            <a:schemeClr val="lt1"/>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s-CO" sz="1200" u="none" cap="none" strike="noStrike">
                <a:solidFill>
                  <a:schemeClr val="dk1"/>
                </a:solidFill>
                <a:latin typeface="Arial"/>
                <a:ea typeface="Arial"/>
                <a:cs typeface="Arial"/>
                <a:sym typeface="Arial"/>
              </a:rPr>
              <a:t>Pérdidas</a:t>
            </a:r>
            <a:endParaRPr/>
          </a:p>
          <a:p>
            <a:pPr indent="0" lvl="0" marL="0" marR="0" rtl="0" algn="ctr">
              <a:spcBef>
                <a:spcPts val="0"/>
              </a:spcBef>
              <a:spcAft>
                <a:spcPts val="0"/>
              </a:spcAft>
              <a:buNone/>
            </a:pPr>
            <a:r>
              <a:rPr b="0" i="0" lang="es-CO" sz="1200" u="none" cap="none" strike="noStrike">
                <a:solidFill>
                  <a:schemeClr val="dk1"/>
                </a:solidFill>
                <a:latin typeface="Arial"/>
                <a:ea typeface="Arial"/>
                <a:cs typeface="Arial"/>
                <a:sym typeface="Arial"/>
              </a:rPr>
              <a:t>Iván Darío Pineda</a:t>
            </a:r>
            <a:endParaRPr/>
          </a:p>
        </p:txBody>
      </p:sp>
      <p:cxnSp>
        <p:nvCxnSpPr>
          <p:cNvPr id="197" name="Google Shape;197;p14"/>
          <p:cNvCxnSpPr>
            <a:stCxn id="192" idx="3"/>
            <a:endCxn id="195" idx="1"/>
          </p:cNvCxnSpPr>
          <p:nvPr/>
        </p:nvCxnSpPr>
        <p:spPr>
          <a:xfrm>
            <a:off x="4528993" y="2544175"/>
            <a:ext cx="660000" cy="3300"/>
          </a:xfrm>
          <a:prstGeom prst="bentConnector3">
            <a:avLst>
              <a:gd fmla="val 50000" name="adj1"/>
            </a:avLst>
          </a:prstGeom>
          <a:noFill/>
          <a:ln cap="flat" cmpd="sng" w="28575">
            <a:solidFill>
              <a:schemeClr val="dk1"/>
            </a:solidFill>
            <a:prstDash val="solid"/>
            <a:round/>
            <a:headEnd len="sm" w="sm" type="none"/>
            <a:tailEnd len="med" w="med" type="stealth"/>
          </a:ln>
        </p:spPr>
      </p:cxnSp>
      <p:cxnSp>
        <p:nvCxnSpPr>
          <p:cNvPr id="198" name="Google Shape;198;p14"/>
          <p:cNvCxnSpPr>
            <a:stCxn id="192" idx="3"/>
            <a:endCxn id="196" idx="1"/>
          </p:cNvCxnSpPr>
          <p:nvPr/>
        </p:nvCxnSpPr>
        <p:spPr>
          <a:xfrm flipH="1" rot="10800000">
            <a:off x="4528993" y="1340875"/>
            <a:ext cx="620100" cy="1203300"/>
          </a:xfrm>
          <a:prstGeom prst="bentConnector3">
            <a:avLst>
              <a:gd fmla="val 50000" name="adj1"/>
            </a:avLst>
          </a:prstGeom>
          <a:noFill/>
          <a:ln cap="flat" cmpd="sng" w="28575">
            <a:solidFill>
              <a:schemeClr val="dk1"/>
            </a:solidFill>
            <a:prstDash val="solid"/>
            <a:round/>
            <a:headEnd len="sm" w="sm" type="none"/>
            <a:tailEnd len="med" w="med" type="stealth"/>
          </a:ln>
        </p:spPr>
      </p:cxnSp>
      <p:cxnSp>
        <p:nvCxnSpPr>
          <p:cNvPr id="199" name="Google Shape;199;p14"/>
          <p:cNvCxnSpPr>
            <a:stCxn id="192" idx="3"/>
            <a:endCxn id="190" idx="1"/>
          </p:cNvCxnSpPr>
          <p:nvPr/>
        </p:nvCxnSpPr>
        <p:spPr>
          <a:xfrm>
            <a:off x="4528993" y="2544175"/>
            <a:ext cx="646500" cy="614100"/>
          </a:xfrm>
          <a:prstGeom prst="bentConnector3">
            <a:avLst>
              <a:gd fmla="val 49996" name="adj1"/>
            </a:avLst>
          </a:prstGeom>
          <a:noFill/>
          <a:ln cap="flat" cmpd="sng" w="28575">
            <a:solidFill>
              <a:schemeClr val="dk1"/>
            </a:solidFill>
            <a:prstDash val="solid"/>
            <a:round/>
            <a:headEnd len="sm" w="sm" type="none"/>
            <a:tailEnd len="med" w="med" type="stealth"/>
          </a:ln>
        </p:spPr>
      </p:cxnSp>
      <p:cxnSp>
        <p:nvCxnSpPr>
          <p:cNvPr id="200" name="Google Shape;200;p14"/>
          <p:cNvCxnSpPr>
            <a:stCxn id="192" idx="3"/>
          </p:cNvCxnSpPr>
          <p:nvPr/>
        </p:nvCxnSpPr>
        <p:spPr>
          <a:xfrm>
            <a:off x="4528993" y="2544175"/>
            <a:ext cx="651900" cy="1288500"/>
          </a:xfrm>
          <a:prstGeom prst="bentConnector3">
            <a:avLst>
              <a:gd fmla="val 50000" name="adj1"/>
            </a:avLst>
          </a:prstGeom>
          <a:noFill/>
          <a:ln cap="flat" cmpd="sng" w="28575">
            <a:solidFill>
              <a:schemeClr val="dk1"/>
            </a:solidFill>
            <a:prstDash val="solid"/>
            <a:round/>
            <a:headEnd len="sm" w="sm" type="none"/>
            <a:tailEnd len="med" w="med" type="stealth"/>
          </a:ln>
        </p:spPr>
      </p:cxnSp>
      <p:cxnSp>
        <p:nvCxnSpPr>
          <p:cNvPr id="201" name="Google Shape;201;p14"/>
          <p:cNvCxnSpPr>
            <a:stCxn id="191" idx="1"/>
            <a:endCxn id="188" idx="3"/>
          </p:cNvCxnSpPr>
          <p:nvPr/>
        </p:nvCxnSpPr>
        <p:spPr>
          <a:xfrm rot="10800000">
            <a:off x="4528989" y="4860196"/>
            <a:ext cx="648000" cy="612300"/>
          </a:xfrm>
          <a:prstGeom prst="bentConnector3">
            <a:avLst>
              <a:gd fmla="val 50000" name="adj1"/>
            </a:avLst>
          </a:prstGeom>
          <a:noFill/>
          <a:ln cap="flat" cmpd="sng" w="28575">
            <a:solidFill>
              <a:schemeClr val="dk1"/>
            </a:solidFill>
            <a:prstDash val="solid"/>
            <a:round/>
            <a:headEnd len="sm" w="sm" type="none"/>
            <a:tailEnd len="med" w="med" type="stealth"/>
          </a:ln>
        </p:spPr>
      </p:cxnSp>
      <p:cxnSp>
        <p:nvCxnSpPr>
          <p:cNvPr id="202" name="Google Shape;202;p14"/>
          <p:cNvCxnSpPr>
            <a:stCxn id="189" idx="1"/>
            <a:endCxn id="188" idx="3"/>
          </p:cNvCxnSpPr>
          <p:nvPr/>
        </p:nvCxnSpPr>
        <p:spPr>
          <a:xfrm flipH="1">
            <a:off x="4528865" y="4838072"/>
            <a:ext cx="663000" cy="22200"/>
          </a:xfrm>
          <a:prstGeom prst="bentConnector3">
            <a:avLst>
              <a:gd fmla="val 50000" name="adj1"/>
            </a:avLst>
          </a:prstGeom>
          <a:noFill/>
          <a:ln cap="flat" cmpd="sng" w="28575">
            <a:solidFill>
              <a:schemeClr val="dk1"/>
            </a:solidFill>
            <a:prstDash val="solid"/>
            <a:round/>
            <a:headEnd len="sm" w="sm" type="none"/>
            <a:tailEnd len="med" w="med" type="stealth"/>
          </a:ln>
        </p:spPr>
      </p:cxnSp>
      <p:cxnSp>
        <p:nvCxnSpPr>
          <p:cNvPr id="203" name="Google Shape;203;p14"/>
          <p:cNvCxnSpPr>
            <a:stCxn id="187" idx="2"/>
            <a:endCxn id="192" idx="1"/>
          </p:cNvCxnSpPr>
          <p:nvPr/>
        </p:nvCxnSpPr>
        <p:spPr>
          <a:xfrm flipH="1" rot="10800000">
            <a:off x="2051600" y="2544106"/>
            <a:ext cx="461100" cy="1209000"/>
          </a:xfrm>
          <a:prstGeom prst="bentConnector5">
            <a:avLst>
              <a:gd fmla="val 49577" name="adj1"/>
              <a:gd fmla="val 59776" name="adj2"/>
              <a:gd fmla="val 50395" name="adj3"/>
            </a:avLst>
          </a:prstGeom>
          <a:noFill/>
          <a:ln cap="flat" cmpd="sng" w="28575">
            <a:solidFill>
              <a:schemeClr val="dk1"/>
            </a:solidFill>
            <a:prstDash val="solid"/>
            <a:round/>
            <a:headEnd len="sm" w="sm" type="none"/>
            <a:tailEnd len="med" w="med" type="stealth"/>
          </a:ln>
        </p:spPr>
      </p:cxnSp>
      <p:cxnSp>
        <p:nvCxnSpPr>
          <p:cNvPr id="204" name="Google Shape;204;p14"/>
          <p:cNvCxnSpPr>
            <a:stCxn id="187" idx="2"/>
            <a:endCxn id="188" idx="1"/>
          </p:cNvCxnSpPr>
          <p:nvPr/>
        </p:nvCxnSpPr>
        <p:spPr>
          <a:xfrm>
            <a:off x="2051600" y="3753106"/>
            <a:ext cx="461100" cy="1107000"/>
          </a:xfrm>
          <a:prstGeom prst="bentConnector5">
            <a:avLst>
              <a:gd fmla="val 49577" name="adj1"/>
              <a:gd fmla="val 60462" name="adj2"/>
              <a:gd fmla="val 50395" name="adj3"/>
            </a:avLst>
          </a:prstGeom>
          <a:noFill/>
          <a:ln cap="flat" cmpd="sng" w="28575">
            <a:solidFill>
              <a:schemeClr val="dk1"/>
            </a:solidFill>
            <a:prstDash val="solid"/>
            <a:round/>
            <a:headEnd len="sm" w="sm" type="none"/>
            <a:tailEnd len="med" w="med" type="stealth"/>
          </a:ln>
        </p:spPr>
      </p:cxnSp>
      <p:cxnSp>
        <p:nvCxnSpPr>
          <p:cNvPr id="205" name="Google Shape;205;p14"/>
          <p:cNvCxnSpPr>
            <a:stCxn id="189" idx="3"/>
            <a:endCxn id="193" idx="1"/>
          </p:cNvCxnSpPr>
          <p:nvPr/>
        </p:nvCxnSpPr>
        <p:spPr>
          <a:xfrm>
            <a:off x="7208165" y="4838072"/>
            <a:ext cx="388200" cy="3900"/>
          </a:xfrm>
          <a:prstGeom prst="straightConnector1">
            <a:avLst/>
          </a:prstGeom>
          <a:noFill/>
          <a:ln cap="flat" cmpd="sng" w="28575">
            <a:solidFill>
              <a:schemeClr val="dk1"/>
            </a:solidFill>
            <a:prstDash val="solid"/>
            <a:round/>
            <a:headEnd len="sm" w="sm" type="none"/>
            <a:tailEnd len="med" w="med" type="stealth"/>
          </a:ln>
        </p:spPr>
      </p:cxnSp>
      <p:sp>
        <p:nvSpPr>
          <p:cNvPr id="206" name="Google Shape;206;p14"/>
          <p:cNvSpPr/>
          <p:nvPr/>
        </p:nvSpPr>
        <p:spPr>
          <a:xfrm>
            <a:off x="5149045" y="1728104"/>
            <a:ext cx="2016300" cy="432000"/>
          </a:xfrm>
          <a:prstGeom prst="roundRect">
            <a:avLst>
              <a:gd fmla="val 16667" name="adj"/>
            </a:avLst>
          </a:prstGeom>
          <a:solidFill>
            <a:schemeClr val="lt1"/>
          </a:solidFill>
          <a:ln cap="flat" cmpd="sng" w="25400">
            <a:solidFill>
              <a:srgbClr val="7F7F7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s-CO" sz="1200" u="none" cap="none" strike="noStrike">
                <a:solidFill>
                  <a:schemeClr val="dk1"/>
                </a:solidFill>
                <a:latin typeface="Arial"/>
                <a:ea typeface="Arial"/>
                <a:cs typeface="Arial"/>
                <a:sym typeface="Arial"/>
              </a:rPr>
              <a:t>Servicio al Cliente</a:t>
            </a:r>
            <a:endParaRPr b="1" i="0" sz="12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rPr b="0" i="0" lang="es-CO" sz="1200" u="none" cap="none" strike="noStrike">
                <a:solidFill>
                  <a:schemeClr val="dk1"/>
                </a:solidFill>
                <a:latin typeface="Arial"/>
                <a:ea typeface="Arial"/>
                <a:cs typeface="Arial"/>
                <a:sym typeface="Arial"/>
              </a:rPr>
              <a:t>Carlos Arley Gómez B</a:t>
            </a:r>
            <a:endParaRPr b="0" i="0" sz="1200" u="none" cap="none" strike="noStrike">
              <a:solidFill>
                <a:schemeClr val="dk1"/>
              </a:solidFill>
              <a:latin typeface="Arial"/>
              <a:ea typeface="Arial"/>
              <a:cs typeface="Arial"/>
              <a:sym typeface="Arial"/>
            </a:endParaRPr>
          </a:p>
        </p:txBody>
      </p:sp>
      <p:cxnSp>
        <p:nvCxnSpPr>
          <p:cNvPr id="207" name="Google Shape;207;p14"/>
          <p:cNvCxnSpPr>
            <a:stCxn id="192" idx="3"/>
            <a:endCxn id="206" idx="1"/>
          </p:cNvCxnSpPr>
          <p:nvPr/>
        </p:nvCxnSpPr>
        <p:spPr>
          <a:xfrm flipH="1" rot="10800000">
            <a:off x="4528993" y="1944175"/>
            <a:ext cx="620100" cy="600000"/>
          </a:xfrm>
          <a:prstGeom prst="bentConnector3">
            <a:avLst>
              <a:gd fmla="val 50000" name="adj1"/>
            </a:avLst>
          </a:prstGeom>
          <a:noFill/>
          <a:ln cap="flat" cmpd="sng" w="28575">
            <a:solidFill>
              <a:schemeClr val="dk1"/>
            </a:solidFill>
            <a:prstDash val="solid"/>
            <a:round/>
            <a:headEnd len="sm" w="sm" type="none"/>
            <a:tailEnd len="med" w="med" type="stealth"/>
          </a:ln>
        </p:spPr>
      </p:cxnSp>
      <p:pic>
        <p:nvPicPr>
          <p:cNvPr descr="C:\Users\fhenaori\Pictures\PUZZLE 2.jpg" id="208" name="Google Shape;208;p14"/>
          <p:cNvPicPr preferRelativeResize="0"/>
          <p:nvPr/>
        </p:nvPicPr>
        <p:blipFill rotWithShape="1">
          <a:blip r:embed="rId3">
            <a:alphaModFix/>
          </a:blip>
          <a:srcRect b="0" l="0" r="0" t="0"/>
          <a:stretch/>
        </p:blipFill>
        <p:spPr>
          <a:xfrm>
            <a:off x="7812360" y="0"/>
            <a:ext cx="1331640" cy="132761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descr="C:\Users\fhenaori\Pictures\PUZZLE 2.jpg" id="214" name="Google Shape;214;p15"/>
          <p:cNvPicPr preferRelativeResize="0"/>
          <p:nvPr/>
        </p:nvPicPr>
        <p:blipFill rotWithShape="1">
          <a:blip r:embed="rId3">
            <a:alphaModFix/>
          </a:blip>
          <a:srcRect b="0" l="0" r="0" t="0"/>
          <a:stretch/>
        </p:blipFill>
        <p:spPr>
          <a:xfrm>
            <a:off x="7812360" y="0"/>
            <a:ext cx="1331640" cy="1327619"/>
          </a:xfrm>
          <a:prstGeom prst="rect">
            <a:avLst/>
          </a:prstGeom>
          <a:noFill/>
          <a:ln>
            <a:noFill/>
          </a:ln>
        </p:spPr>
      </p:pic>
      <p:sp>
        <p:nvSpPr>
          <p:cNvPr id="215" name="Google Shape;215;p15"/>
          <p:cNvSpPr/>
          <p:nvPr/>
        </p:nvSpPr>
        <p:spPr>
          <a:xfrm rot="-5400000">
            <a:off x="-3136647" y="3136652"/>
            <a:ext cx="6858000" cy="584700"/>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Estrategia</a:t>
            </a:r>
            <a:endParaRPr b="0" i="0" sz="2800" u="none" cap="none" strike="noStrike">
              <a:solidFill>
                <a:schemeClr val="lt1"/>
              </a:solidFill>
              <a:latin typeface="Calibri"/>
              <a:ea typeface="Calibri"/>
              <a:cs typeface="Calibri"/>
              <a:sym typeface="Calibri"/>
            </a:endParaRPr>
          </a:p>
        </p:txBody>
      </p:sp>
      <p:pic>
        <p:nvPicPr>
          <p:cNvPr id="216" name="Google Shape;216;p15"/>
          <p:cNvPicPr preferRelativeResize="0"/>
          <p:nvPr/>
        </p:nvPicPr>
        <p:blipFill rotWithShape="1">
          <a:blip r:embed="rId4">
            <a:alphaModFix/>
          </a:blip>
          <a:srcRect b="0" l="0" r="0" t="0"/>
          <a:stretch/>
        </p:blipFill>
        <p:spPr>
          <a:xfrm>
            <a:off x="1475656" y="921297"/>
            <a:ext cx="6000608" cy="3312368"/>
          </a:xfrm>
          <a:prstGeom prst="rect">
            <a:avLst/>
          </a:prstGeom>
          <a:noFill/>
          <a:ln>
            <a:noFill/>
          </a:ln>
        </p:spPr>
      </p:pic>
      <p:sp>
        <p:nvSpPr>
          <p:cNvPr id="217" name="Google Shape;217;p15"/>
          <p:cNvSpPr/>
          <p:nvPr/>
        </p:nvSpPr>
        <p:spPr>
          <a:xfrm rot="-5400000">
            <a:off x="4031920" y="1088836"/>
            <a:ext cx="648000" cy="6480600"/>
          </a:xfrm>
          <a:prstGeom prst="leftBrace">
            <a:avLst>
              <a:gd fmla="val 8333" name="adj1"/>
              <a:gd fmla="val 50000" name="adj2"/>
            </a:avLst>
          </a:prstGeom>
          <a:noFill/>
          <a:ln cap="flat" cmpd="sng" w="38100">
            <a:solidFill>
              <a:schemeClr val="dk2"/>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218" name="Google Shape;218;p15"/>
          <p:cNvSpPr txBox="1"/>
          <p:nvPr/>
        </p:nvSpPr>
        <p:spPr>
          <a:xfrm>
            <a:off x="1419414" y="4666077"/>
            <a:ext cx="5887500" cy="646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800" u="none" cap="none" strike="noStrike">
                <a:solidFill>
                  <a:schemeClr val="dk1"/>
                </a:solidFill>
                <a:latin typeface="Arial"/>
                <a:ea typeface="Arial"/>
                <a:cs typeface="Arial"/>
                <a:sym typeface="Arial"/>
              </a:rPr>
              <a:t>Movilizar comportamientos responsables con el servicio </a:t>
            </a:r>
            <a:endParaRPr b="1" i="0" sz="1800" u="none" cap="none" strike="noStrike">
              <a:solidFill>
                <a:schemeClr val="dk1"/>
              </a:solidFill>
              <a:latin typeface="Arial"/>
              <a:ea typeface="Arial"/>
              <a:cs typeface="Arial"/>
              <a:sym typeface="Arial"/>
            </a:endParaRPr>
          </a:p>
        </p:txBody>
      </p:sp>
      <p:sp>
        <p:nvSpPr>
          <p:cNvPr id="219" name="Google Shape;219;p15"/>
          <p:cNvSpPr/>
          <p:nvPr/>
        </p:nvSpPr>
        <p:spPr>
          <a:xfrm>
            <a:off x="2861694" y="6285070"/>
            <a:ext cx="3024300" cy="444600"/>
          </a:xfrm>
          <a:prstGeom prst="ellipse">
            <a:avLst/>
          </a:prstGeom>
          <a:solidFill>
            <a:srgbClr val="F2F2F2"/>
          </a:solidFill>
          <a:ln cap="flat" cmpd="sng" w="12700">
            <a:solidFill>
              <a:srgbClr val="7F7F7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s-CO" sz="1050" u="none" cap="none" strike="noStrike">
                <a:solidFill>
                  <a:schemeClr val="dk1"/>
                </a:solidFill>
                <a:latin typeface="Verdana"/>
                <a:ea typeface="Verdana"/>
                <a:cs typeface="Verdana"/>
                <a:sym typeface="Verdana"/>
              </a:rPr>
              <a:t>Cultura de la Legalidad</a:t>
            </a:r>
            <a:endParaRPr b="1" i="0" sz="1050" u="none" cap="none" strike="noStrike">
              <a:solidFill>
                <a:schemeClr val="dk1"/>
              </a:solidFill>
              <a:latin typeface="Verdana"/>
              <a:ea typeface="Verdana"/>
              <a:cs typeface="Verdana"/>
              <a:sym typeface="Verdana"/>
            </a:endParaRPr>
          </a:p>
        </p:txBody>
      </p:sp>
      <p:sp>
        <p:nvSpPr>
          <p:cNvPr id="220" name="Google Shape;220;p15"/>
          <p:cNvSpPr txBox="1"/>
          <p:nvPr/>
        </p:nvSpPr>
        <p:spPr>
          <a:xfrm>
            <a:off x="3008709" y="5614356"/>
            <a:ext cx="2709000" cy="400200"/>
          </a:xfrm>
          <a:prstGeom prst="rect">
            <a:avLst/>
          </a:prstGeom>
          <a:solidFill>
            <a:srgbClr val="9CC12B"/>
          </a:solidFill>
          <a:ln>
            <a:noFill/>
          </a:ln>
          <a:effectLst>
            <a:outerShdw blurRad="44450" algn="ctr" dir="5400000" dist="27940">
              <a:srgbClr val="000000">
                <a:alpha val="3176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2000" u="none" cap="none" strike="noStrike">
                <a:solidFill>
                  <a:schemeClr val="lt1"/>
                </a:solidFill>
                <a:latin typeface="Calibri"/>
                <a:ea typeface="Calibri"/>
                <a:cs typeface="Calibri"/>
                <a:sym typeface="Calibri"/>
              </a:rPr>
              <a:t>Cultura Ciudadana</a:t>
            </a:r>
            <a:endParaRPr b="1" i="0" sz="2000" u="none" cap="none" strike="noStrike">
              <a:solidFill>
                <a:schemeClr val="lt1"/>
              </a:solidFill>
              <a:latin typeface="Calibri"/>
              <a:ea typeface="Calibri"/>
              <a:cs typeface="Calibri"/>
              <a:sym typeface="Calibri"/>
            </a:endParaRPr>
          </a:p>
        </p:txBody>
      </p:sp>
      <p:cxnSp>
        <p:nvCxnSpPr>
          <p:cNvPr id="221" name="Google Shape;221;p15"/>
          <p:cNvCxnSpPr>
            <a:stCxn id="218" idx="2"/>
            <a:endCxn id="220" idx="0"/>
          </p:cNvCxnSpPr>
          <p:nvPr/>
        </p:nvCxnSpPr>
        <p:spPr>
          <a:xfrm>
            <a:off x="4363164" y="5312277"/>
            <a:ext cx="0" cy="302100"/>
          </a:xfrm>
          <a:prstGeom prst="straightConnector1">
            <a:avLst/>
          </a:prstGeom>
          <a:noFill/>
          <a:ln cap="flat" cmpd="sng" w="12700">
            <a:solidFill>
              <a:schemeClr val="dk1"/>
            </a:solidFill>
            <a:prstDash val="dot"/>
            <a:round/>
            <a:headEnd len="sm" w="sm" type="none"/>
            <a:tailEnd len="med" w="med" type="stealth"/>
          </a:ln>
        </p:spPr>
      </p:cxnSp>
      <p:cxnSp>
        <p:nvCxnSpPr>
          <p:cNvPr id="222" name="Google Shape;222;p15"/>
          <p:cNvCxnSpPr>
            <a:stCxn id="220" idx="2"/>
            <a:endCxn id="219" idx="0"/>
          </p:cNvCxnSpPr>
          <p:nvPr/>
        </p:nvCxnSpPr>
        <p:spPr>
          <a:xfrm>
            <a:off x="4363209" y="6014556"/>
            <a:ext cx="10500" cy="270600"/>
          </a:xfrm>
          <a:prstGeom prst="straightConnector1">
            <a:avLst/>
          </a:prstGeom>
          <a:noFill/>
          <a:ln cap="flat" cmpd="sng" w="12700">
            <a:solidFill>
              <a:schemeClr val="dk1"/>
            </a:solidFill>
            <a:prstDash val="dot"/>
            <a:round/>
            <a:headEnd len="sm" w="sm" type="none"/>
            <a:tailEnd len="med" w="med" type="stealth"/>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6"/>
          <p:cNvSpPr/>
          <p:nvPr/>
        </p:nvSpPr>
        <p:spPr>
          <a:xfrm rot="-5400000">
            <a:off x="-3136647" y="3136652"/>
            <a:ext cx="6858000" cy="584700"/>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Estrategia</a:t>
            </a:r>
            <a:endParaRPr b="0" i="0" sz="2800" u="none" cap="none" strike="noStrike">
              <a:solidFill>
                <a:schemeClr val="lt1"/>
              </a:solidFill>
              <a:latin typeface="Calibri"/>
              <a:ea typeface="Calibri"/>
              <a:cs typeface="Calibri"/>
              <a:sym typeface="Calibri"/>
            </a:endParaRPr>
          </a:p>
        </p:txBody>
      </p:sp>
      <p:sp>
        <p:nvSpPr>
          <p:cNvPr id="228" name="Google Shape;228;p16"/>
          <p:cNvSpPr/>
          <p:nvPr/>
        </p:nvSpPr>
        <p:spPr>
          <a:xfrm>
            <a:off x="4207144" y="2000216"/>
            <a:ext cx="796800" cy="1068600"/>
          </a:xfrm>
          <a:prstGeom prst="mathPlus">
            <a:avLst>
              <a:gd fmla="val 23520" name="adj1"/>
            </a:avLst>
          </a:prstGeom>
          <a:solidFill>
            <a:srgbClr val="008000"/>
          </a:solidFill>
          <a:ln cap="flat" cmpd="sng" w="12700">
            <a:solidFill>
              <a:schemeClr val="dk2"/>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229" name="Google Shape;229;p16"/>
          <p:cNvSpPr/>
          <p:nvPr/>
        </p:nvSpPr>
        <p:spPr>
          <a:xfrm>
            <a:off x="4296681" y="3538088"/>
            <a:ext cx="796800" cy="787500"/>
          </a:xfrm>
          <a:prstGeom prst="downArrow">
            <a:avLst>
              <a:gd fmla="val 50000" name="adj1"/>
              <a:gd fmla="val 50000" name="adj2"/>
            </a:avLst>
          </a:prstGeom>
          <a:solidFill>
            <a:srgbClr val="008000"/>
          </a:solidFill>
          <a:ln cap="flat" cmpd="sng" w="12700">
            <a:solidFill>
              <a:schemeClr val="dk2"/>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230" name="Google Shape;230;p16"/>
          <p:cNvSpPr txBox="1"/>
          <p:nvPr/>
        </p:nvSpPr>
        <p:spPr>
          <a:xfrm>
            <a:off x="2506818" y="4646990"/>
            <a:ext cx="4376700" cy="1200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3600" u="none" cap="none" strike="noStrike">
                <a:solidFill>
                  <a:srgbClr val="00782C"/>
                </a:solidFill>
                <a:latin typeface="Calibri"/>
                <a:ea typeface="Calibri"/>
                <a:cs typeface="Calibri"/>
                <a:sym typeface="Calibri"/>
              </a:rPr>
              <a:t>Sostenibilidad </a:t>
            </a:r>
            <a:endParaRPr/>
          </a:p>
          <a:p>
            <a:pPr indent="0" lvl="0" marL="0" marR="0" rtl="0" algn="ctr">
              <a:spcBef>
                <a:spcPts val="0"/>
              </a:spcBef>
              <a:spcAft>
                <a:spcPts val="0"/>
              </a:spcAft>
              <a:buNone/>
            </a:pPr>
            <a:r>
              <a:rPr b="1" i="0" lang="es-CO" sz="3600" u="none" cap="none" strike="noStrike">
                <a:solidFill>
                  <a:srgbClr val="00782C"/>
                </a:solidFill>
                <a:latin typeface="Calibri"/>
                <a:ea typeface="Calibri"/>
                <a:cs typeface="Calibri"/>
                <a:sym typeface="Calibri"/>
              </a:rPr>
              <a:t>Bienestar y Desarrollo</a:t>
            </a:r>
            <a:endParaRPr b="1" i="0" sz="3600" u="none" cap="none" strike="noStrike">
              <a:solidFill>
                <a:srgbClr val="00782C"/>
              </a:solidFill>
              <a:latin typeface="Calibri"/>
              <a:ea typeface="Calibri"/>
              <a:cs typeface="Calibri"/>
              <a:sym typeface="Calibri"/>
            </a:endParaRPr>
          </a:p>
        </p:txBody>
      </p:sp>
      <p:pic>
        <p:nvPicPr>
          <p:cNvPr id="231" name="Google Shape;231;p16"/>
          <p:cNvPicPr preferRelativeResize="0"/>
          <p:nvPr/>
        </p:nvPicPr>
        <p:blipFill rotWithShape="1">
          <a:blip r:embed="rId3">
            <a:alphaModFix/>
          </a:blip>
          <a:srcRect b="0" l="0" r="0" t="0"/>
          <a:stretch/>
        </p:blipFill>
        <p:spPr>
          <a:xfrm>
            <a:off x="860046" y="1052736"/>
            <a:ext cx="3347097" cy="2483101"/>
          </a:xfrm>
          <a:prstGeom prst="rect">
            <a:avLst/>
          </a:prstGeom>
          <a:noFill/>
          <a:ln>
            <a:noFill/>
          </a:ln>
        </p:spPr>
      </p:pic>
      <p:pic>
        <p:nvPicPr>
          <p:cNvPr id="232" name="Google Shape;232;p16"/>
          <p:cNvPicPr preferRelativeResize="0"/>
          <p:nvPr/>
        </p:nvPicPr>
        <p:blipFill rotWithShape="1">
          <a:blip r:embed="rId4">
            <a:alphaModFix/>
          </a:blip>
          <a:srcRect b="0" l="0" r="0" t="0"/>
          <a:stretch/>
        </p:blipFill>
        <p:spPr>
          <a:xfrm>
            <a:off x="5274343" y="1472369"/>
            <a:ext cx="3535339" cy="2244663"/>
          </a:xfrm>
          <a:prstGeom prst="rect">
            <a:avLst/>
          </a:prstGeom>
          <a:noFill/>
          <a:ln>
            <a:noFill/>
          </a:ln>
        </p:spPr>
      </p:pic>
      <p:pic>
        <p:nvPicPr>
          <p:cNvPr descr="C:\Users\fhenaori\Pictures\PUZZLE 2.jpg" id="233" name="Google Shape;233;p16"/>
          <p:cNvPicPr preferRelativeResize="0"/>
          <p:nvPr/>
        </p:nvPicPr>
        <p:blipFill rotWithShape="1">
          <a:blip r:embed="rId5">
            <a:alphaModFix/>
          </a:blip>
          <a:srcRect b="0" l="0" r="0" t="0"/>
          <a:stretch/>
        </p:blipFill>
        <p:spPr>
          <a:xfrm>
            <a:off x="7812360" y="0"/>
            <a:ext cx="1331640" cy="132761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7"/>
          <p:cNvSpPr/>
          <p:nvPr/>
        </p:nvSpPr>
        <p:spPr>
          <a:xfrm>
            <a:off x="3118" y="4916351"/>
            <a:ext cx="9130800" cy="1196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pic>
        <p:nvPicPr>
          <p:cNvPr descr="C:\Users\fhenaori\Pictures\PUZZLE 2.jpg" id="239" name="Google Shape;239;p17"/>
          <p:cNvPicPr preferRelativeResize="0"/>
          <p:nvPr/>
        </p:nvPicPr>
        <p:blipFill rotWithShape="1">
          <a:blip r:embed="rId3">
            <a:alphaModFix/>
          </a:blip>
          <a:srcRect b="0" l="0" r="0" t="0"/>
          <a:stretch/>
        </p:blipFill>
        <p:spPr>
          <a:xfrm>
            <a:off x="7296493" y="1"/>
            <a:ext cx="1834414" cy="1828875"/>
          </a:xfrm>
          <a:prstGeom prst="rect">
            <a:avLst/>
          </a:prstGeom>
          <a:noFill/>
          <a:ln>
            <a:noFill/>
          </a:ln>
        </p:spPr>
      </p:pic>
      <p:sp>
        <p:nvSpPr>
          <p:cNvPr id="240" name="Google Shape;240;p17"/>
          <p:cNvSpPr/>
          <p:nvPr/>
        </p:nvSpPr>
        <p:spPr>
          <a:xfrm rot="-5400000">
            <a:off x="-3136647" y="3136652"/>
            <a:ext cx="6858000" cy="584700"/>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Estrategia</a:t>
            </a:r>
            <a:endParaRPr b="0" i="0" sz="2800" u="none" cap="none" strike="noStrike">
              <a:solidFill>
                <a:schemeClr val="lt1"/>
              </a:solidFill>
              <a:latin typeface="Calibri"/>
              <a:ea typeface="Calibri"/>
              <a:cs typeface="Calibri"/>
              <a:sym typeface="Calibri"/>
            </a:endParaRPr>
          </a:p>
        </p:txBody>
      </p:sp>
      <p:grpSp>
        <p:nvGrpSpPr>
          <p:cNvPr id="241" name="Google Shape;241;p17"/>
          <p:cNvGrpSpPr/>
          <p:nvPr/>
        </p:nvGrpSpPr>
        <p:grpSpPr>
          <a:xfrm>
            <a:off x="1115638" y="1964023"/>
            <a:ext cx="4632300" cy="3832294"/>
            <a:chOff x="0" y="0"/>
            <a:chExt cx="4632300" cy="3832294"/>
          </a:xfrm>
        </p:grpSpPr>
        <p:sp>
          <p:nvSpPr>
            <p:cNvPr id="242" name="Google Shape;242;p17"/>
            <p:cNvSpPr/>
            <p:nvPr/>
          </p:nvSpPr>
          <p:spPr>
            <a:xfrm>
              <a:off x="1694646" y="0"/>
              <a:ext cx="1242900" cy="1028100"/>
            </a:xfrm>
            <a:prstGeom prst="trapezoid">
              <a:avLst>
                <a:gd fmla="val 60438" name="adj"/>
              </a:avLst>
            </a:prstGeom>
            <a:gradFill>
              <a:gsLst>
                <a:gs pos="0">
                  <a:schemeClr val="lt1"/>
                </a:gs>
                <a:gs pos="15000">
                  <a:srgbClr val="FDFDFD"/>
                </a:gs>
                <a:gs pos="62000">
                  <a:srgbClr val="E6E6E6"/>
                </a:gs>
                <a:gs pos="97000">
                  <a:srgbClr val="CECECE"/>
                </a:gs>
                <a:gs pos="100000">
                  <a:srgbClr val="CDCDCD"/>
                </a:gs>
              </a:gsLst>
              <a:path path="circle">
                <a:fillToRect b="50%" l="50%" r="50%" t="50%"/>
              </a:path>
              <a:tileRect/>
            </a:gradFill>
            <a:ln>
              <a:noFill/>
            </a:ln>
            <a:effectLst>
              <a:outerShdw blurRad="63500" rotWithShape="0" dir="5400000" dist="25400">
                <a:srgbClr val="000000">
                  <a:alpha val="427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7"/>
            <p:cNvSpPr txBox="1"/>
            <p:nvPr/>
          </p:nvSpPr>
          <p:spPr>
            <a:xfrm>
              <a:off x="1694646" y="0"/>
              <a:ext cx="1242900" cy="1028100"/>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None/>
              </a:pPr>
              <a:r>
                <a:rPr b="1" i="0" lang="es-CO" sz="2000" u="none" cap="none" strike="noStrike">
                  <a:solidFill>
                    <a:schemeClr val="lt1"/>
                  </a:solidFill>
                  <a:latin typeface="Arial"/>
                  <a:ea typeface="Arial"/>
                  <a:cs typeface="Arial"/>
                  <a:sym typeface="Arial"/>
                </a:rPr>
                <a:t>Percepción</a:t>
              </a:r>
              <a:endParaRPr/>
            </a:p>
            <a:p>
              <a:pPr indent="0" lvl="0" marL="0" marR="0" rtl="0" algn="ctr">
                <a:lnSpc>
                  <a:spcPct val="90000"/>
                </a:lnSpc>
                <a:spcBef>
                  <a:spcPts val="700"/>
                </a:spcBef>
                <a:spcAft>
                  <a:spcPts val="0"/>
                </a:spcAft>
                <a:buNone/>
              </a:pPr>
              <a:r>
                <a:rPr b="1" i="0" lang="es-CO" sz="2000" u="none" cap="none" strike="noStrike">
                  <a:solidFill>
                    <a:schemeClr val="lt1"/>
                  </a:solidFill>
                  <a:latin typeface="Arial"/>
                  <a:ea typeface="Arial"/>
                  <a:cs typeface="Arial"/>
                  <a:sym typeface="Arial"/>
                </a:rPr>
                <a:t>(Sentir)</a:t>
              </a:r>
              <a:endParaRPr b="1" i="0" sz="2000" u="none" cap="none" strike="noStrike">
                <a:solidFill>
                  <a:schemeClr val="lt1"/>
                </a:solidFill>
                <a:latin typeface="Arial"/>
                <a:ea typeface="Arial"/>
                <a:cs typeface="Arial"/>
                <a:sym typeface="Arial"/>
              </a:endParaRPr>
            </a:p>
          </p:txBody>
        </p:sp>
        <p:sp>
          <p:nvSpPr>
            <p:cNvPr id="244" name="Google Shape;244;p17"/>
            <p:cNvSpPr/>
            <p:nvPr/>
          </p:nvSpPr>
          <p:spPr>
            <a:xfrm>
              <a:off x="814399" y="1028238"/>
              <a:ext cx="3003300" cy="1456500"/>
            </a:xfrm>
            <a:prstGeom prst="trapezoid">
              <a:avLst>
                <a:gd fmla="val 60438" name="adj"/>
              </a:avLst>
            </a:prstGeom>
            <a:solidFill>
              <a:srgbClr val="D8D8D8"/>
            </a:solidFill>
            <a:ln>
              <a:noFill/>
            </a:ln>
            <a:effectLst>
              <a:outerShdw blurRad="63500" rotWithShape="0" dir="5400000" dist="25400">
                <a:srgbClr val="000000">
                  <a:alpha val="427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7"/>
            <p:cNvSpPr txBox="1"/>
            <p:nvPr/>
          </p:nvSpPr>
          <p:spPr>
            <a:xfrm>
              <a:off x="1339990" y="1028238"/>
              <a:ext cx="1952100" cy="1456500"/>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None/>
              </a:pPr>
              <a:r>
                <a:rPr b="1" i="0" lang="es-CO" sz="2000" u="none" cap="none" strike="noStrike">
                  <a:solidFill>
                    <a:schemeClr val="lt1"/>
                  </a:solidFill>
                  <a:latin typeface="Arial"/>
                  <a:ea typeface="Arial"/>
                  <a:cs typeface="Arial"/>
                  <a:sym typeface="Arial"/>
                </a:rPr>
                <a:t>Comportamiento</a:t>
              </a:r>
              <a:endParaRPr/>
            </a:p>
            <a:p>
              <a:pPr indent="0" lvl="0" marL="0" marR="0" rtl="0" algn="ctr">
                <a:lnSpc>
                  <a:spcPct val="90000"/>
                </a:lnSpc>
                <a:spcBef>
                  <a:spcPts val="700"/>
                </a:spcBef>
                <a:spcAft>
                  <a:spcPts val="0"/>
                </a:spcAft>
                <a:buNone/>
              </a:pPr>
              <a:r>
                <a:rPr b="1" i="0" lang="es-CO" sz="2000" u="none" cap="none" strike="noStrike">
                  <a:solidFill>
                    <a:schemeClr val="lt1"/>
                  </a:solidFill>
                  <a:latin typeface="Arial"/>
                  <a:ea typeface="Arial"/>
                  <a:cs typeface="Arial"/>
                  <a:sym typeface="Arial"/>
                </a:rPr>
                <a:t>(Hacer)</a:t>
              </a:r>
              <a:endParaRPr b="1" i="0" sz="2000" u="none" cap="none" strike="noStrike">
                <a:solidFill>
                  <a:schemeClr val="lt1"/>
                </a:solidFill>
                <a:latin typeface="Arial"/>
                <a:ea typeface="Arial"/>
                <a:cs typeface="Arial"/>
                <a:sym typeface="Arial"/>
              </a:endParaRPr>
            </a:p>
          </p:txBody>
        </p:sp>
        <p:sp>
          <p:nvSpPr>
            <p:cNvPr id="246" name="Google Shape;246;p17"/>
            <p:cNvSpPr/>
            <p:nvPr/>
          </p:nvSpPr>
          <p:spPr>
            <a:xfrm>
              <a:off x="0" y="2484694"/>
              <a:ext cx="4632300" cy="1347600"/>
            </a:xfrm>
            <a:prstGeom prst="trapezoid">
              <a:avLst>
                <a:gd fmla="val 60438" name="adj"/>
              </a:avLst>
            </a:prstGeom>
            <a:solidFill>
              <a:srgbClr val="ACC96E"/>
            </a:solidFill>
            <a:ln>
              <a:noFill/>
            </a:ln>
            <a:effectLst>
              <a:outerShdw blurRad="63500" rotWithShape="0" dir="5400000" dist="25400">
                <a:srgbClr val="000000">
                  <a:alpha val="427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7"/>
            <p:cNvSpPr txBox="1"/>
            <p:nvPr/>
          </p:nvSpPr>
          <p:spPr>
            <a:xfrm>
              <a:off x="810630" y="2484694"/>
              <a:ext cx="3010800" cy="1347600"/>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None/>
              </a:pPr>
              <a:r>
                <a:rPr b="1" i="0" lang="es-CO" sz="2800" u="none" cap="none" strike="noStrike">
                  <a:solidFill>
                    <a:schemeClr val="lt1"/>
                  </a:solidFill>
                  <a:latin typeface="Arial"/>
                  <a:ea typeface="Arial"/>
                  <a:cs typeface="Arial"/>
                  <a:sym typeface="Arial"/>
                </a:rPr>
                <a:t>Conocimiento</a:t>
              </a:r>
              <a:endParaRPr/>
            </a:p>
            <a:p>
              <a:pPr indent="0" lvl="0" marL="0" marR="0" rtl="0" algn="ctr">
                <a:lnSpc>
                  <a:spcPct val="90000"/>
                </a:lnSpc>
                <a:spcBef>
                  <a:spcPts val="980"/>
                </a:spcBef>
                <a:spcAft>
                  <a:spcPts val="0"/>
                </a:spcAft>
                <a:buNone/>
              </a:pPr>
              <a:r>
                <a:rPr b="1" i="0" lang="es-CO" sz="2800" u="none" cap="none" strike="noStrike">
                  <a:solidFill>
                    <a:schemeClr val="lt1"/>
                  </a:solidFill>
                  <a:latin typeface="Arial"/>
                  <a:ea typeface="Arial"/>
                  <a:cs typeface="Arial"/>
                  <a:sym typeface="Arial"/>
                </a:rPr>
                <a:t>(Saber)</a:t>
              </a:r>
              <a:endParaRPr b="1" i="0" sz="2800" u="none" cap="none" strike="noStrike">
                <a:solidFill>
                  <a:schemeClr val="lt1"/>
                </a:solidFill>
                <a:latin typeface="Arial"/>
                <a:ea typeface="Arial"/>
                <a:cs typeface="Arial"/>
                <a:sym typeface="Arial"/>
              </a:endParaRPr>
            </a:p>
          </p:txBody>
        </p:sp>
      </p:grpSp>
      <p:sp>
        <p:nvSpPr>
          <p:cNvPr id="248" name="Google Shape;248;p17"/>
          <p:cNvSpPr/>
          <p:nvPr/>
        </p:nvSpPr>
        <p:spPr>
          <a:xfrm>
            <a:off x="6164780" y="4029030"/>
            <a:ext cx="2946900" cy="1515300"/>
          </a:xfrm>
          <a:prstGeom prst="roundRect">
            <a:avLst>
              <a:gd fmla="val 16667" name="adj"/>
            </a:avLst>
          </a:prstGeom>
          <a:solidFill>
            <a:srgbClr val="ACC96E"/>
          </a:solidFill>
          <a:ln cap="flat" cmpd="sng" w="12700">
            <a:solidFill>
              <a:schemeClr val="dk2"/>
            </a:solidFill>
            <a:prstDash val="dot"/>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None/>
            </a:pPr>
            <a:r>
              <a:rPr b="1" i="0" lang="es-CO" sz="1100" u="none" cap="none" strike="noStrike">
                <a:solidFill>
                  <a:schemeClr val="dk1"/>
                </a:solidFill>
                <a:latin typeface="Verdana"/>
                <a:ea typeface="Verdana"/>
                <a:cs typeface="Verdana"/>
                <a:sym typeface="Verdana"/>
              </a:rPr>
              <a:t>Ética</a:t>
            </a:r>
            <a:endParaRPr/>
          </a:p>
          <a:p>
            <a:pPr indent="0" lvl="0" marL="0" marR="0" rtl="0" algn="ctr">
              <a:spcBef>
                <a:spcPts val="0"/>
              </a:spcBef>
              <a:spcAft>
                <a:spcPts val="0"/>
              </a:spcAft>
              <a:buNone/>
            </a:pPr>
            <a:r>
              <a:rPr b="1" i="0" lang="es-CO" sz="1200" u="none" cap="none" strike="noStrike">
                <a:solidFill>
                  <a:srgbClr val="000000"/>
                </a:solidFill>
                <a:latin typeface="Arial"/>
                <a:ea typeface="Arial"/>
                <a:cs typeface="Arial"/>
                <a:sym typeface="Arial"/>
              </a:rPr>
              <a:t>Participación</a:t>
            </a:r>
            <a:endParaRPr/>
          </a:p>
          <a:p>
            <a:pPr indent="0" lvl="0" marL="0" marR="0" rtl="0" algn="ctr">
              <a:spcBef>
                <a:spcPts val="0"/>
              </a:spcBef>
              <a:spcAft>
                <a:spcPts val="0"/>
              </a:spcAft>
              <a:buNone/>
            </a:pPr>
            <a:r>
              <a:rPr b="1" i="0" lang="es-CO" sz="1200" u="none" cap="none" strike="noStrike">
                <a:solidFill>
                  <a:srgbClr val="000000"/>
                </a:solidFill>
                <a:latin typeface="Arial"/>
                <a:ea typeface="Arial"/>
                <a:cs typeface="Arial"/>
                <a:sym typeface="Arial"/>
              </a:rPr>
              <a:t>Ciudadanía</a:t>
            </a:r>
            <a:endParaRPr/>
          </a:p>
          <a:p>
            <a:pPr indent="0" lvl="0" marL="0" marR="0" rtl="0" algn="ctr">
              <a:spcBef>
                <a:spcPts val="0"/>
              </a:spcBef>
              <a:spcAft>
                <a:spcPts val="0"/>
              </a:spcAft>
              <a:buNone/>
            </a:pPr>
            <a:r>
              <a:rPr b="1" i="0" lang="es-CO" sz="1200" u="none" cap="none" strike="noStrike">
                <a:solidFill>
                  <a:srgbClr val="000000"/>
                </a:solidFill>
                <a:latin typeface="Arial"/>
                <a:ea typeface="Arial"/>
                <a:cs typeface="Arial"/>
                <a:sym typeface="Arial"/>
              </a:rPr>
              <a:t>Lo publico y lo privado</a:t>
            </a:r>
            <a:endParaRPr/>
          </a:p>
          <a:p>
            <a:pPr indent="0" lvl="0" marL="0" marR="0" rtl="0" algn="ctr">
              <a:spcBef>
                <a:spcPts val="0"/>
              </a:spcBef>
              <a:spcAft>
                <a:spcPts val="0"/>
              </a:spcAft>
              <a:buNone/>
            </a:pPr>
            <a:r>
              <a:rPr b="1" i="0" lang="es-CO" sz="1200" u="none" cap="none" strike="noStrike">
                <a:solidFill>
                  <a:srgbClr val="000000"/>
                </a:solidFill>
                <a:latin typeface="Arial"/>
                <a:ea typeface="Arial"/>
                <a:cs typeface="Arial"/>
                <a:sym typeface="Arial"/>
              </a:rPr>
              <a:t>Cooperación y trabajo en equipo</a:t>
            </a:r>
            <a:endParaRPr/>
          </a:p>
          <a:p>
            <a:pPr indent="0" lvl="0" marL="0" marR="0" rtl="0" algn="ctr">
              <a:spcBef>
                <a:spcPts val="0"/>
              </a:spcBef>
              <a:spcAft>
                <a:spcPts val="0"/>
              </a:spcAft>
              <a:buNone/>
            </a:pPr>
            <a:r>
              <a:rPr b="1" i="0" lang="es-CO" sz="1200" u="none" cap="none" strike="noStrike">
                <a:solidFill>
                  <a:srgbClr val="000000"/>
                </a:solidFill>
                <a:latin typeface="Arial"/>
                <a:ea typeface="Arial"/>
                <a:cs typeface="Arial"/>
                <a:sym typeface="Arial"/>
              </a:rPr>
              <a:t>Generalidades sobre Serv Energía</a:t>
            </a:r>
            <a:endParaRPr/>
          </a:p>
          <a:p>
            <a:pPr indent="0" lvl="0" marL="0" marR="0" rtl="0" algn="ctr">
              <a:spcBef>
                <a:spcPts val="0"/>
              </a:spcBef>
              <a:spcAft>
                <a:spcPts val="0"/>
              </a:spcAft>
              <a:buNone/>
            </a:pPr>
            <a:r>
              <a:rPr b="1" i="0" lang="es-CO" sz="1200" u="none" cap="none" strike="noStrike">
                <a:solidFill>
                  <a:srgbClr val="000000"/>
                </a:solidFill>
                <a:latin typeface="Arial"/>
                <a:ea typeface="Arial"/>
                <a:cs typeface="Arial"/>
                <a:sym typeface="Arial"/>
              </a:rPr>
              <a:t>Pérdidas </a:t>
            </a:r>
            <a:endParaRPr b="1" i="0" sz="1200" u="none" cap="none" strike="noStrike">
              <a:solidFill>
                <a:srgbClr val="000000"/>
              </a:solidFill>
              <a:latin typeface="Arial"/>
              <a:ea typeface="Arial"/>
              <a:cs typeface="Arial"/>
              <a:sym typeface="Arial"/>
            </a:endParaRPr>
          </a:p>
        </p:txBody>
      </p:sp>
      <p:sp>
        <p:nvSpPr>
          <p:cNvPr id="249" name="Google Shape;249;p17"/>
          <p:cNvSpPr/>
          <p:nvPr/>
        </p:nvSpPr>
        <p:spPr>
          <a:xfrm>
            <a:off x="5390892" y="4498652"/>
            <a:ext cx="720000" cy="576000"/>
          </a:xfrm>
          <a:prstGeom prst="rightArrow">
            <a:avLst>
              <a:gd fmla="val 50000" name="adj1"/>
              <a:gd fmla="val 50000" name="adj2"/>
            </a:avLst>
          </a:prstGeom>
          <a:solidFill>
            <a:srgbClr val="ACC96E"/>
          </a:solidFill>
          <a:ln>
            <a:noFill/>
          </a:ln>
          <a:effectLst>
            <a:outerShdw blurRad="44450" algn="ctr" dir="5400000" dist="27940">
              <a:srgbClr val="000000">
                <a:alpha val="3176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250" name="Google Shape;250;p17"/>
          <p:cNvSpPr/>
          <p:nvPr/>
        </p:nvSpPr>
        <p:spPr>
          <a:xfrm>
            <a:off x="4779287" y="3135226"/>
            <a:ext cx="720000" cy="576000"/>
          </a:xfrm>
          <a:prstGeom prst="rightArrow">
            <a:avLst>
              <a:gd fmla="val 50000" name="adj1"/>
              <a:gd fmla="val 50000" name="adj2"/>
            </a:avLst>
          </a:prstGeom>
          <a:solidFill>
            <a:srgbClr val="ACC96E"/>
          </a:solidFill>
          <a:ln>
            <a:noFill/>
          </a:ln>
          <a:effectLst>
            <a:outerShdw blurRad="44450" algn="ctr" dir="5400000" dist="27940">
              <a:srgbClr val="000000">
                <a:alpha val="3176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251" name="Google Shape;251;p17"/>
          <p:cNvSpPr/>
          <p:nvPr/>
        </p:nvSpPr>
        <p:spPr>
          <a:xfrm>
            <a:off x="4195963" y="2122388"/>
            <a:ext cx="720000" cy="576000"/>
          </a:xfrm>
          <a:prstGeom prst="rightArrow">
            <a:avLst>
              <a:gd fmla="val 50000" name="adj1"/>
              <a:gd fmla="val 50000" name="adj2"/>
            </a:avLst>
          </a:prstGeom>
          <a:solidFill>
            <a:srgbClr val="ACC96E"/>
          </a:solidFill>
          <a:ln>
            <a:noFill/>
          </a:ln>
          <a:effectLst>
            <a:outerShdw blurRad="44450" algn="ctr" dir="5400000" dist="27940">
              <a:srgbClr val="000000">
                <a:alpha val="3176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252" name="Google Shape;252;p17"/>
          <p:cNvSpPr/>
          <p:nvPr/>
        </p:nvSpPr>
        <p:spPr>
          <a:xfrm>
            <a:off x="6164780" y="2981758"/>
            <a:ext cx="2946900" cy="796800"/>
          </a:xfrm>
          <a:prstGeom prst="roundRect">
            <a:avLst>
              <a:gd fmla="val 16667" name="adj"/>
            </a:avLst>
          </a:prstGeom>
          <a:solidFill>
            <a:srgbClr val="D8D8D8"/>
          </a:solidFill>
          <a:ln cap="flat" cmpd="sng" w="12700">
            <a:solidFill>
              <a:schemeClr val="dk2"/>
            </a:solidFill>
            <a:prstDash val="dot"/>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None/>
            </a:pPr>
            <a:r>
              <a:rPr b="1" i="0" lang="es-CO" sz="1200" u="none" cap="none" strike="noStrike">
                <a:solidFill>
                  <a:schemeClr val="dk1"/>
                </a:solidFill>
                <a:latin typeface="Verdana"/>
                <a:ea typeface="Verdana"/>
                <a:cs typeface="Verdana"/>
                <a:sym typeface="Verdana"/>
              </a:rPr>
              <a:t>Nuevas Alianzas</a:t>
            </a:r>
            <a:endParaRPr/>
          </a:p>
          <a:p>
            <a:pPr indent="0" lvl="0" marL="0" marR="0" rtl="0" algn="ctr">
              <a:lnSpc>
                <a:spcPct val="100000"/>
              </a:lnSpc>
              <a:spcBef>
                <a:spcPts val="240"/>
              </a:spcBef>
              <a:spcAft>
                <a:spcPts val="0"/>
              </a:spcAft>
              <a:buNone/>
            </a:pPr>
            <a:r>
              <a:rPr b="1" i="0" lang="es-CO" sz="1200" u="none" cap="none" strike="noStrike">
                <a:solidFill>
                  <a:schemeClr val="dk1"/>
                </a:solidFill>
                <a:latin typeface="Verdana"/>
                <a:ea typeface="Verdana"/>
                <a:cs typeface="Verdana"/>
                <a:sym typeface="Verdana"/>
              </a:rPr>
              <a:t>Proyectos e iniciativas</a:t>
            </a:r>
            <a:endParaRPr/>
          </a:p>
          <a:p>
            <a:pPr indent="0" lvl="0" marL="0" marR="0" rtl="0" algn="ctr">
              <a:lnSpc>
                <a:spcPct val="100000"/>
              </a:lnSpc>
              <a:spcBef>
                <a:spcPts val="240"/>
              </a:spcBef>
              <a:spcAft>
                <a:spcPts val="0"/>
              </a:spcAft>
              <a:buNone/>
            </a:pPr>
            <a:r>
              <a:rPr b="1" i="0" lang="es-CO" sz="1200" u="none" cap="none" strike="noStrike">
                <a:solidFill>
                  <a:srgbClr val="000000"/>
                </a:solidFill>
                <a:latin typeface="Verdana"/>
                <a:ea typeface="Verdana"/>
                <a:cs typeface="Verdana"/>
                <a:sym typeface="Verdana"/>
              </a:rPr>
              <a:t>Actividades Comunitarias</a:t>
            </a:r>
            <a:endParaRPr b="1" i="0" sz="1400" u="none" cap="none" strike="noStrike">
              <a:solidFill>
                <a:srgbClr val="000000"/>
              </a:solidFill>
              <a:latin typeface="Arial"/>
              <a:ea typeface="Arial"/>
              <a:cs typeface="Arial"/>
              <a:sym typeface="Arial"/>
            </a:endParaRPr>
          </a:p>
        </p:txBody>
      </p:sp>
      <p:sp>
        <p:nvSpPr>
          <p:cNvPr id="253" name="Google Shape;253;p17"/>
          <p:cNvSpPr/>
          <p:nvPr/>
        </p:nvSpPr>
        <p:spPr>
          <a:xfrm>
            <a:off x="6164780" y="2120979"/>
            <a:ext cx="2946900" cy="579000"/>
          </a:xfrm>
          <a:prstGeom prst="roundRect">
            <a:avLst>
              <a:gd fmla="val 16667" name="adj"/>
            </a:avLst>
          </a:prstGeom>
          <a:solidFill>
            <a:srgbClr val="D8D8D8"/>
          </a:solidFill>
          <a:ln cap="flat" cmpd="sng" w="12700">
            <a:solidFill>
              <a:schemeClr val="dk2"/>
            </a:solidFill>
            <a:prstDash val="dot"/>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None/>
            </a:pPr>
            <a:r>
              <a:rPr b="1" i="0" lang="es-CO" sz="1400" u="none" cap="none" strike="noStrike">
                <a:solidFill>
                  <a:schemeClr val="dk1"/>
                </a:solidFill>
                <a:latin typeface="Verdana"/>
                <a:ea typeface="Verdana"/>
                <a:cs typeface="Verdana"/>
                <a:sym typeface="Verdana"/>
              </a:rPr>
              <a:t>Acciones comunicación para el Desarrollo</a:t>
            </a:r>
            <a:endParaRPr b="1" i="0" sz="1600" u="none" cap="none" strike="noStrike">
              <a:solidFill>
                <a:srgbClr val="000000"/>
              </a:solidFill>
              <a:latin typeface="Arial"/>
              <a:ea typeface="Arial"/>
              <a:cs typeface="Arial"/>
              <a:sym typeface="Arial"/>
            </a:endParaRPr>
          </a:p>
        </p:txBody>
      </p:sp>
      <p:sp>
        <p:nvSpPr>
          <p:cNvPr id="254" name="Google Shape;254;p17"/>
          <p:cNvSpPr/>
          <p:nvPr/>
        </p:nvSpPr>
        <p:spPr>
          <a:xfrm rot="1913641">
            <a:off x="1535535" y="1511518"/>
            <a:ext cx="703511" cy="4246794"/>
          </a:xfrm>
          <a:prstGeom prst="leftBrace">
            <a:avLst>
              <a:gd fmla="val 8333" name="adj1"/>
              <a:gd fmla="val 50000" name="adj2"/>
            </a:avLst>
          </a:prstGeom>
          <a:noFill/>
          <a:ln cap="flat" cmpd="sng" w="381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255" name="Google Shape;255;p17"/>
          <p:cNvSpPr txBox="1"/>
          <p:nvPr/>
        </p:nvSpPr>
        <p:spPr>
          <a:xfrm rot="-3524233">
            <a:off x="453141" y="2717870"/>
            <a:ext cx="1656184" cy="923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s-CO" sz="1800" u="none" cap="none" strike="noStrike">
                <a:solidFill>
                  <a:schemeClr val="dk1"/>
                </a:solidFill>
                <a:latin typeface="Arial"/>
                <a:ea typeface="Arial"/>
                <a:cs typeface="Arial"/>
                <a:sym typeface="Arial"/>
              </a:rPr>
              <a:t>Bienestar</a:t>
            </a:r>
            <a:endParaRPr/>
          </a:p>
          <a:p>
            <a:pPr indent="0" lvl="0" marL="0" marR="0" rtl="0" algn="ctr">
              <a:spcBef>
                <a:spcPts val="0"/>
              </a:spcBef>
              <a:spcAft>
                <a:spcPts val="0"/>
              </a:spcAft>
              <a:buNone/>
            </a:pPr>
            <a:r>
              <a:rPr b="0" i="0" lang="es-CO" sz="1800" u="none" cap="none" strike="noStrike">
                <a:solidFill>
                  <a:schemeClr val="dk1"/>
                </a:solidFill>
                <a:latin typeface="Arial"/>
                <a:ea typeface="Arial"/>
                <a:cs typeface="Arial"/>
                <a:sym typeface="Arial"/>
              </a:rPr>
              <a:t>Desarrollo</a:t>
            </a:r>
            <a:endParaRPr/>
          </a:p>
          <a:p>
            <a:pPr indent="0" lvl="0" marL="0" marR="0" rtl="0" algn="ctr">
              <a:spcBef>
                <a:spcPts val="0"/>
              </a:spcBef>
              <a:spcAft>
                <a:spcPts val="0"/>
              </a:spcAft>
              <a:buNone/>
            </a:pPr>
            <a:r>
              <a:rPr b="0" i="0" lang="es-CO" sz="1800" u="none" cap="none" strike="noStrike">
                <a:solidFill>
                  <a:schemeClr val="dk1"/>
                </a:solidFill>
                <a:latin typeface="Arial"/>
                <a:ea typeface="Arial"/>
                <a:cs typeface="Arial"/>
                <a:sym typeface="Arial"/>
              </a:rPr>
              <a:t>Sostenibilidad</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descr="http://www.sxc.hu/pic/l/m/mi/mikecco/616726_26242974.jpg" id="260" name="Google Shape;260;p18"/>
          <p:cNvPicPr preferRelativeResize="0"/>
          <p:nvPr/>
        </p:nvPicPr>
        <p:blipFill rotWithShape="1">
          <a:blip r:embed="rId3">
            <a:alphaModFix/>
          </a:blip>
          <a:srcRect b="0" l="0" r="0" t="0"/>
          <a:stretch/>
        </p:blipFill>
        <p:spPr>
          <a:xfrm>
            <a:off x="0" y="3898900"/>
            <a:ext cx="9144000" cy="2959100"/>
          </a:xfrm>
          <a:prstGeom prst="rect">
            <a:avLst/>
          </a:prstGeom>
          <a:noFill/>
          <a:ln>
            <a:noFill/>
          </a:ln>
        </p:spPr>
      </p:pic>
      <p:pic>
        <p:nvPicPr>
          <p:cNvPr id="261" name="Google Shape;261;p18"/>
          <p:cNvPicPr preferRelativeResize="0"/>
          <p:nvPr/>
        </p:nvPicPr>
        <p:blipFill rotWithShape="1">
          <a:blip r:embed="rId4">
            <a:alphaModFix/>
          </a:blip>
          <a:srcRect b="0" l="0" r="0" t="0"/>
          <a:stretch/>
        </p:blipFill>
        <p:spPr>
          <a:xfrm>
            <a:off x="899592" y="2032185"/>
            <a:ext cx="2313433" cy="1694688"/>
          </a:xfrm>
          <a:prstGeom prst="rect">
            <a:avLst/>
          </a:prstGeom>
          <a:noFill/>
          <a:ln>
            <a:noFill/>
          </a:ln>
        </p:spPr>
      </p:pic>
      <p:sp>
        <p:nvSpPr>
          <p:cNvPr id="262" name="Google Shape;262;p18"/>
          <p:cNvSpPr/>
          <p:nvPr/>
        </p:nvSpPr>
        <p:spPr>
          <a:xfrm>
            <a:off x="3474198" y="2394195"/>
            <a:ext cx="2466000" cy="1332600"/>
          </a:xfrm>
          <a:prstGeom prst="leftRightArrow">
            <a:avLst>
              <a:gd fmla="val 50000" name="adj1"/>
              <a:gd fmla="val 50000" name="adj2"/>
            </a:avLst>
          </a:prstGeom>
          <a:solidFill>
            <a:srgbClr val="008000"/>
          </a:solidFill>
          <a:ln>
            <a:noFill/>
          </a:ln>
          <a:effectLst>
            <a:outerShdw blurRad="44450" algn="ctr" dir="5400000" dist="27940">
              <a:srgbClr val="000000">
                <a:alpha val="3176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s-CO" sz="1600" u="none" cap="none" strike="noStrike">
                <a:solidFill>
                  <a:schemeClr val="lt1"/>
                </a:solidFill>
                <a:latin typeface="Calibri"/>
                <a:ea typeface="Calibri"/>
                <a:cs typeface="Calibri"/>
                <a:sym typeface="Calibri"/>
              </a:rPr>
              <a:t>Alianzas</a:t>
            </a:r>
            <a:endParaRPr/>
          </a:p>
          <a:p>
            <a:pPr indent="0" lvl="0" marL="0" marR="0" rtl="0" algn="ctr">
              <a:lnSpc>
                <a:spcPct val="100000"/>
              </a:lnSpc>
              <a:spcBef>
                <a:spcPts val="320"/>
              </a:spcBef>
              <a:spcAft>
                <a:spcPts val="0"/>
              </a:spcAft>
              <a:buNone/>
            </a:pPr>
            <a:r>
              <a:rPr b="1" i="0" lang="es-CO" sz="1600" u="none" cap="none" strike="noStrike">
                <a:solidFill>
                  <a:schemeClr val="lt1"/>
                </a:solidFill>
                <a:latin typeface="Calibri"/>
                <a:ea typeface="Calibri"/>
                <a:cs typeface="Calibri"/>
                <a:sym typeface="Calibri"/>
              </a:rPr>
              <a:t>GANA/GANA</a:t>
            </a:r>
            <a:endParaRPr b="1" i="0" sz="1600" u="none" cap="none" strike="noStrike">
              <a:solidFill>
                <a:schemeClr val="lt1"/>
              </a:solidFill>
              <a:latin typeface="Calibri"/>
              <a:ea typeface="Calibri"/>
              <a:cs typeface="Calibri"/>
              <a:sym typeface="Calibri"/>
            </a:endParaRPr>
          </a:p>
        </p:txBody>
      </p:sp>
      <p:pic>
        <p:nvPicPr>
          <p:cNvPr descr="http://blog.neositios.com/wp-content/uploads/2010/04/13.jpg" id="263" name="Google Shape;263;p18"/>
          <p:cNvPicPr preferRelativeResize="0"/>
          <p:nvPr/>
        </p:nvPicPr>
        <p:blipFill rotWithShape="1">
          <a:blip r:embed="rId5">
            <a:alphaModFix/>
          </a:blip>
          <a:srcRect b="0" l="0" r="0" t="0"/>
          <a:stretch/>
        </p:blipFill>
        <p:spPr>
          <a:xfrm>
            <a:off x="6411647" y="1611470"/>
            <a:ext cx="2009339" cy="1830467"/>
          </a:xfrm>
          <a:prstGeom prst="rect">
            <a:avLst/>
          </a:prstGeom>
          <a:noFill/>
          <a:ln>
            <a:noFill/>
          </a:ln>
        </p:spPr>
      </p:pic>
      <p:sp>
        <p:nvSpPr>
          <p:cNvPr id="264" name="Google Shape;264;p18"/>
          <p:cNvSpPr/>
          <p:nvPr/>
        </p:nvSpPr>
        <p:spPr>
          <a:xfrm>
            <a:off x="6228184" y="3482281"/>
            <a:ext cx="2376300" cy="450900"/>
          </a:xfrm>
          <a:prstGeom prst="roundRect">
            <a:avLst>
              <a:gd fmla="val 16667" name="adj"/>
            </a:avLst>
          </a:prstGeom>
          <a:solidFill>
            <a:srgbClr val="D8D8D8"/>
          </a:solidFill>
          <a:ln>
            <a:noFill/>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000000"/>
                </a:solidFill>
                <a:latin typeface="Arial"/>
                <a:ea typeface="Arial"/>
                <a:cs typeface="Arial"/>
                <a:sym typeface="Arial"/>
              </a:rPr>
              <a:t>Actores Sociales</a:t>
            </a:r>
            <a:endParaRPr b="1" i="0" sz="1800" u="none" cap="none" strike="noStrike">
              <a:solidFill>
                <a:srgbClr val="000000"/>
              </a:solidFill>
              <a:latin typeface="Arial"/>
              <a:ea typeface="Arial"/>
              <a:cs typeface="Arial"/>
              <a:sym typeface="Arial"/>
            </a:endParaRPr>
          </a:p>
        </p:txBody>
      </p:sp>
      <p:sp>
        <p:nvSpPr>
          <p:cNvPr id="265" name="Google Shape;265;p18"/>
          <p:cNvSpPr/>
          <p:nvPr/>
        </p:nvSpPr>
        <p:spPr>
          <a:xfrm rot="-5400000">
            <a:off x="-3136647" y="3136652"/>
            <a:ext cx="6858000" cy="584700"/>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Estrategia</a:t>
            </a:r>
            <a:endParaRPr b="0" i="0" sz="2800" u="none" cap="none" strike="noStrike">
              <a:solidFill>
                <a:schemeClr val="lt1"/>
              </a:solidFill>
              <a:latin typeface="Calibri"/>
              <a:ea typeface="Calibri"/>
              <a:cs typeface="Calibri"/>
              <a:sym typeface="Calibri"/>
            </a:endParaRPr>
          </a:p>
        </p:txBody>
      </p:sp>
      <p:pic>
        <p:nvPicPr>
          <p:cNvPr descr="C:\Users\fhenaori\Pictures\PUZZLE 2.jpg" id="266" name="Google Shape;266;p18"/>
          <p:cNvPicPr preferRelativeResize="0"/>
          <p:nvPr/>
        </p:nvPicPr>
        <p:blipFill rotWithShape="1">
          <a:blip r:embed="rId6">
            <a:alphaModFix/>
          </a:blip>
          <a:srcRect b="0" l="0" r="0" t="0"/>
          <a:stretch/>
        </p:blipFill>
        <p:spPr>
          <a:xfrm>
            <a:off x="7812360" y="0"/>
            <a:ext cx="1331640" cy="132761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descr="C:\Users\fhenaori\Pictures\PUZZLE 2.jpg" id="271" name="Google Shape;271;p19"/>
          <p:cNvPicPr preferRelativeResize="0"/>
          <p:nvPr/>
        </p:nvPicPr>
        <p:blipFill rotWithShape="1">
          <a:blip r:embed="rId3">
            <a:alphaModFix/>
          </a:blip>
          <a:srcRect b="0" l="0" r="0" t="0"/>
          <a:stretch/>
        </p:blipFill>
        <p:spPr>
          <a:xfrm>
            <a:off x="7812360" y="0"/>
            <a:ext cx="1331640" cy="1327619"/>
          </a:xfrm>
          <a:prstGeom prst="rect">
            <a:avLst/>
          </a:prstGeom>
          <a:noFill/>
          <a:ln>
            <a:noFill/>
          </a:ln>
        </p:spPr>
      </p:pic>
      <p:sp>
        <p:nvSpPr>
          <p:cNvPr id="272" name="Google Shape;272;p19"/>
          <p:cNvSpPr/>
          <p:nvPr/>
        </p:nvSpPr>
        <p:spPr>
          <a:xfrm rot="-5400000">
            <a:off x="-3136647" y="3136652"/>
            <a:ext cx="6858000" cy="584700"/>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Articulación Empresarial</a:t>
            </a:r>
            <a:endParaRPr b="0" i="0" sz="2800" u="none" cap="none" strike="noStrike">
              <a:solidFill>
                <a:schemeClr val="lt1"/>
              </a:solidFill>
              <a:latin typeface="Calibri"/>
              <a:ea typeface="Calibri"/>
              <a:cs typeface="Calibri"/>
              <a:sym typeface="Calibri"/>
            </a:endParaRPr>
          </a:p>
        </p:txBody>
      </p:sp>
      <p:cxnSp>
        <p:nvCxnSpPr>
          <p:cNvPr id="273" name="Google Shape;273;p19"/>
          <p:cNvCxnSpPr>
            <a:stCxn id="274" idx="3"/>
            <a:endCxn id="275" idx="1"/>
          </p:cNvCxnSpPr>
          <p:nvPr/>
        </p:nvCxnSpPr>
        <p:spPr>
          <a:xfrm flipH="1" rot="10800000">
            <a:off x="2948574" y="2656602"/>
            <a:ext cx="766500" cy="1282500"/>
          </a:xfrm>
          <a:prstGeom prst="straightConnector1">
            <a:avLst/>
          </a:prstGeom>
          <a:noFill/>
          <a:ln cap="flat" cmpd="sng" w="12700">
            <a:solidFill>
              <a:schemeClr val="dk2"/>
            </a:solidFill>
            <a:prstDash val="dot"/>
            <a:round/>
            <a:headEnd len="sm" w="sm" type="none"/>
            <a:tailEnd len="med" w="med" type="stealth"/>
          </a:ln>
        </p:spPr>
      </p:cxnSp>
      <p:sp>
        <p:nvSpPr>
          <p:cNvPr id="275" name="Google Shape;275;p19"/>
          <p:cNvSpPr/>
          <p:nvPr/>
        </p:nvSpPr>
        <p:spPr>
          <a:xfrm>
            <a:off x="3715005" y="2316245"/>
            <a:ext cx="2016300" cy="680700"/>
          </a:xfrm>
          <a:prstGeom prst="roundRect">
            <a:avLst>
              <a:gd fmla="val 16667" name="adj"/>
            </a:avLst>
          </a:prstGeom>
          <a:solidFill>
            <a:srgbClr val="D8D8D8"/>
          </a:solidFill>
          <a:ln>
            <a:noFill/>
          </a:ln>
          <a:effectLst>
            <a:outerShdw blurRad="44450" algn="ctr" dir="5400000" dist="27940">
              <a:srgbClr val="000000">
                <a:alpha val="3176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s-CO" sz="1800" u="none" cap="none" strike="noStrike">
                <a:solidFill>
                  <a:schemeClr val="dk1"/>
                </a:solidFill>
                <a:latin typeface="Calibri"/>
                <a:ea typeface="Calibri"/>
                <a:cs typeface="Calibri"/>
                <a:sym typeface="Calibri"/>
              </a:rPr>
              <a:t>Acompañamiento</a:t>
            </a:r>
            <a:endParaRPr/>
          </a:p>
          <a:p>
            <a:pPr indent="0" lvl="0" marL="0" marR="0" rtl="0" algn="ctr">
              <a:lnSpc>
                <a:spcPct val="100000"/>
              </a:lnSpc>
              <a:spcBef>
                <a:spcPts val="360"/>
              </a:spcBef>
              <a:spcAft>
                <a:spcPts val="0"/>
              </a:spcAft>
              <a:buNone/>
            </a:pPr>
            <a:r>
              <a:rPr b="1" i="0" lang="es-CO" sz="1800" u="none" cap="none" strike="noStrike">
                <a:solidFill>
                  <a:schemeClr val="dk1"/>
                </a:solidFill>
                <a:latin typeface="Calibri"/>
                <a:ea typeface="Calibri"/>
                <a:cs typeface="Calibri"/>
                <a:sym typeface="Calibri"/>
              </a:rPr>
              <a:t>Educativo</a:t>
            </a:r>
            <a:endParaRPr b="1" i="0" sz="1800" u="none" cap="none" strike="noStrike">
              <a:solidFill>
                <a:schemeClr val="dk1"/>
              </a:solidFill>
              <a:latin typeface="Calibri"/>
              <a:ea typeface="Calibri"/>
              <a:cs typeface="Calibri"/>
              <a:sym typeface="Calibri"/>
            </a:endParaRPr>
          </a:p>
        </p:txBody>
      </p:sp>
      <p:sp>
        <p:nvSpPr>
          <p:cNvPr id="276" name="Google Shape;276;p19"/>
          <p:cNvSpPr/>
          <p:nvPr/>
        </p:nvSpPr>
        <p:spPr>
          <a:xfrm>
            <a:off x="3731261" y="1124745"/>
            <a:ext cx="2000100" cy="720000"/>
          </a:xfrm>
          <a:prstGeom prst="roundRect">
            <a:avLst>
              <a:gd fmla="val 16667" name="adj"/>
            </a:avLst>
          </a:prstGeom>
          <a:solidFill>
            <a:srgbClr val="D8D8D8"/>
          </a:solidFill>
          <a:ln>
            <a:noFill/>
          </a:ln>
          <a:effectLst>
            <a:outerShdw blurRad="44450" algn="ctr" dir="5400000" dist="27940">
              <a:srgbClr val="000000">
                <a:alpha val="3176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s-CO" sz="1800" u="none" cap="none" strike="noStrike">
                <a:solidFill>
                  <a:schemeClr val="dk1"/>
                </a:solidFill>
                <a:latin typeface="Calibri"/>
                <a:ea typeface="Calibri"/>
                <a:cs typeface="Calibri"/>
                <a:sym typeface="Calibri"/>
              </a:rPr>
              <a:t>Acompañamiento</a:t>
            </a:r>
            <a:endParaRPr/>
          </a:p>
          <a:p>
            <a:pPr indent="0" lvl="0" marL="0" marR="0" rtl="0" algn="ctr">
              <a:lnSpc>
                <a:spcPct val="100000"/>
              </a:lnSpc>
              <a:spcBef>
                <a:spcPts val="360"/>
              </a:spcBef>
              <a:spcAft>
                <a:spcPts val="0"/>
              </a:spcAft>
              <a:buNone/>
            </a:pPr>
            <a:r>
              <a:rPr b="1" i="0" lang="es-CO" sz="1800" u="none" cap="none" strike="noStrike">
                <a:solidFill>
                  <a:schemeClr val="dk1"/>
                </a:solidFill>
                <a:latin typeface="Calibri"/>
                <a:ea typeface="Calibri"/>
                <a:cs typeface="Calibri"/>
                <a:sym typeface="Calibri"/>
              </a:rPr>
              <a:t>Comercial</a:t>
            </a:r>
            <a:endParaRPr b="1" i="0" sz="1800" u="none" cap="none" strike="noStrike">
              <a:solidFill>
                <a:schemeClr val="dk1"/>
              </a:solidFill>
              <a:latin typeface="Calibri"/>
              <a:ea typeface="Calibri"/>
              <a:cs typeface="Calibri"/>
              <a:sym typeface="Calibri"/>
            </a:endParaRPr>
          </a:p>
        </p:txBody>
      </p:sp>
      <p:sp>
        <p:nvSpPr>
          <p:cNvPr id="277" name="Google Shape;277;p19"/>
          <p:cNvSpPr/>
          <p:nvPr/>
        </p:nvSpPr>
        <p:spPr>
          <a:xfrm>
            <a:off x="3722281" y="3521067"/>
            <a:ext cx="2008800" cy="699900"/>
          </a:xfrm>
          <a:prstGeom prst="roundRect">
            <a:avLst>
              <a:gd fmla="val 16667" name="adj"/>
            </a:avLst>
          </a:prstGeom>
          <a:solidFill>
            <a:srgbClr val="D8D8D8"/>
          </a:solidFill>
          <a:ln>
            <a:noFill/>
          </a:ln>
          <a:effectLst>
            <a:outerShdw blurRad="44450" algn="ctr" dir="5400000" dist="27940">
              <a:srgbClr val="000000">
                <a:alpha val="3176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s-CO" sz="1800" u="none" cap="none" strike="noStrike">
                <a:solidFill>
                  <a:schemeClr val="dk1"/>
                </a:solidFill>
                <a:latin typeface="Calibri"/>
                <a:ea typeface="Calibri"/>
                <a:cs typeface="Calibri"/>
                <a:sym typeface="Calibri"/>
              </a:rPr>
              <a:t>Acompañamiento</a:t>
            </a:r>
            <a:endParaRPr b="1" i="0" sz="1800" u="none" cap="none" strike="noStrike">
              <a:solidFill>
                <a:schemeClr val="dk1"/>
              </a:solidFill>
              <a:latin typeface="Calibri"/>
              <a:ea typeface="Calibri"/>
              <a:cs typeface="Calibri"/>
              <a:sym typeface="Calibri"/>
            </a:endParaRPr>
          </a:p>
          <a:p>
            <a:pPr indent="0" lvl="0" marL="0" marR="0" rtl="0" algn="ctr">
              <a:spcBef>
                <a:spcPts val="360"/>
              </a:spcBef>
              <a:spcAft>
                <a:spcPts val="0"/>
              </a:spcAft>
              <a:buNone/>
            </a:pPr>
            <a:r>
              <a:rPr b="1" i="0" lang="es-CO" sz="1800" u="none" cap="none" strike="noStrike">
                <a:solidFill>
                  <a:schemeClr val="dk1"/>
                </a:solidFill>
                <a:latin typeface="Calibri"/>
                <a:ea typeface="Calibri"/>
                <a:cs typeface="Calibri"/>
                <a:sym typeface="Calibri"/>
              </a:rPr>
              <a:t>Técnico</a:t>
            </a:r>
            <a:endParaRPr b="1" i="0" sz="1800" u="none" cap="none" strike="noStrike">
              <a:solidFill>
                <a:schemeClr val="dk1"/>
              </a:solidFill>
              <a:latin typeface="Calibri"/>
              <a:ea typeface="Calibri"/>
              <a:cs typeface="Calibri"/>
              <a:sym typeface="Calibri"/>
            </a:endParaRPr>
          </a:p>
        </p:txBody>
      </p:sp>
      <p:sp>
        <p:nvSpPr>
          <p:cNvPr id="278" name="Google Shape;278;p19"/>
          <p:cNvSpPr/>
          <p:nvPr/>
        </p:nvSpPr>
        <p:spPr>
          <a:xfrm>
            <a:off x="3715005" y="4721134"/>
            <a:ext cx="2016300" cy="652200"/>
          </a:xfrm>
          <a:prstGeom prst="roundRect">
            <a:avLst>
              <a:gd fmla="val 16667" name="adj"/>
            </a:avLst>
          </a:prstGeom>
          <a:solidFill>
            <a:srgbClr val="D8D8D8"/>
          </a:solidFill>
          <a:ln>
            <a:noFill/>
          </a:ln>
          <a:effectLst>
            <a:outerShdw blurRad="44450" algn="ctr" dir="5400000" dist="27940">
              <a:srgbClr val="000000">
                <a:alpha val="3176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s-CO" sz="1800" u="none" cap="none" strike="noStrike">
                <a:solidFill>
                  <a:schemeClr val="dk1"/>
                </a:solidFill>
                <a:latin typeface="Calibri"/>
                <a:ea typeface="Calibri"/>
                <a:cs typeface="Calibri"/>
                <a:sym typeface="Calibri"/>
              </a:rPr>
              <a:t>Acompañamiento</a:t>
            </a:r>
            <a:endParaRPr/>
          </a:p>
          <a:p>
            <a:pPr indent="0" lvl="0" marL="0" marR="0" rtl="0" algn="ctr">
              <a:lnSpc>
                <a:spcPct val="100000"/>
              </a:lnSpc>
              <a:spcBef>
                <a:spcPts val="360"/>
              </a:spcBef>
              <a:spcAft>
                <a:spcPts val="0"/>
              </a:spcAft>
              <a:buNone/>
            </a:pPr>
            <a:r>
              <a:rPr b="1" i="0" lang="es-CO" sz="1800" u="none" cap="none" strike="noStrike">
                <a:solidFill>
                  <a:schemeClr val="dk1"/>
                </a:solidFill>
                <a:latin typeface="Calibri"/>
                <a:ea typeface="Calibri"/>
                <a:cs typeface="Calibri"/>
                <a:sym typeface="Calibri"/>
              </a:rPr>
              <a:t>Social</a:t>
            </a:r>
            <a:endParaRPr/>
          </a:p>
        </p:txBody>
      </p:sp>
      <p:sp>
        <p:nvSpPr>
          <p:cNvPr id="279" name="Google Shape;279;p19"/>
          <p:cNvSpPr/>
          <p:nvPr/>
        </p:nvSpPr>
        <p:spPr>
          <a:xfrm>
            <a:off x="3715006" y="5859699"/>
            <a:ext cx="2016300" cy="665700"/>
          </a:xfrm>
          <a:prstGeom prst="roundRect">
            <a:avLst>
              <a:gd fmla="val 16667" name="adj"/>
            </a:avLst>
          </a:prstGeom>
          <a:solidFill>
            <a:srgbClr val="D8D8D8"/>
          </a:solidFill>
          <a:ln>
            <a:noFill/>
          </a:ln>
          <a:effectLst>
            <a:outerShdw blurRad="44450" algn="ctr" dir="5400000" dist="27940">
              <a:srgbClr val="000000">
                <a:alpha val="3176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s-CO" sz="1800" u="none" cap="none" strike="noStrike">
                <a:solidFill>
                  <a:schemeClr val="dk1"/>
                </a:solidFill>
                <a:latin typeface="Calibri"/>
                <a:ea typeface="Calibri"/>
                <a:cs typeface="Calibri"/>
                <a:sym typeface="Calibri"/>
              </a:rPr>
              <a:t>Comunicación para</a:t>
            </a:r>
            <a:endParaRPr/>
          </a:p>
          <a:p>
            <a:pPr indent="0" lvl="0" marL="0" marR="0" rtl="0" algn="ctr">
              <a:lnSpc>
                <a:spcPct val="100000"/>
              </a:lnSpc>
              <a:spcBef>
                <a:spcPts val="360"/>
              </a:spcBef>
              <a:spcAft>
                <a:spcPts val="0"/>
              </a:spcAft>
              <a:buNone/>
            </a:pPr>
            <a:r>
              <a:rPr b="1" i="0" lang="es-CO" sz="1800" u="none" cap="none" strike="noStrike">
                <a:solidFill>
                  <a:schemeClr val="dk1"/>
                </a:solidFill>
                <a:latin typeface="Calibri"/>
                <a:ea typeface="Calibri"/>
                <a:cs typeface="Calibri"/>
                <a:sym typeface="Calibri"/>
              </a:rPr>
              <a:t>el Desarrollo</a:t>
            </a:r>
            <a:endParaRPr b="1" i="0" sz="1800" u="none" cap="none" strike="noStrike">
              <a:solidFill>
                <a:schemeClr val="dk1"/>
              </a:solidFill>
              <a:latin typeface="Calibri"/>
              <a:ea typeface="Calibri"/>
              <a:cs typeface="Calibri"/>
              <a:sym typeface="Calibri"/>
            </a:endParaRPr>
          </a:p>
        </p:txBody>
      </p:sp>
      <p:pic>
        <p:nvPicPr>
          <p:cNvPr id="274" name="Google Shape;274;p19"/>
          <p:cNvPicPr preferRelativeResize="0"/>
          <p:nvPr/>
        </p:nvPicPr>
        <p:blipFill rotWithShape="1">
          <a:blip r:embed="rId4">
            <a:alphaModFix/>
          </a:blip>
          <a:srcRect b="0" l="0" r="0" t="0"/>
          <a:stretch/>
        </p:blipFill>
        <p:spPr>
          <a:xfrm>
            <a:off x="635141" y="3091758"/>
            <a:ext cx="2313433" cy="1694688"/>
          </a:xfrm>
          <a:prstGeom prst="rect">
            <a:avLst/>
          </a:prstGeom>
          <a:noFill/>
          <a:ln>
            <a:noFill/>
          </a:ln>
        </p:spPr>
      </p:pic>
      <p:cxnSp>
        <p:nvCxnSpPr>
          <p:cNvPr id="280" name="Google Shape;280;p19"/>
          <p:cNvCxnSpPr>
            <a:stCxn id="274" idx="3"/>
            <a:endCxn id="277" idx="1"/>
          </p:cNvCxnSpPr>
          <p:nvPr/>
        </p:nvCxnSpPr>
        <p:spPr>
          <a:xfrm flipH="1" rot="10800000">
            <a:off x="2948574" y="3871002"/>
            <a:ext cx="773700" cy="68100"/>
          </a:xfrm>
          <a:prstGeom prst="straightConnector1">
            <a:avLst/>
          </a:prstGeom>
          <a:noFill/>
          <a:ln cap="flat" cmpd="sng" w="12700">
            <a:solidFill>
              <a:schemeClr val="dk2"/>
            </a:solidFill>
            <a:prstDash val="dot"/>
            <a:round/>
            <a:headEnd len="sm" w="sm" type="none"/>
            <a:tailEnd len="med" w="med" type="stealth"/>
          </a:ln>
        </p:spPr>
      </p:cxnSp>
      <p:cxnSp>
        <p:nvCxnSpPr>
          <p:cNvPr id="281" name="Google Shape;281;p19"/>
          <p:cNvCxnSpPr>
            <a:stCxn id="274" idx="3"/>
            <a:endCxn id="276" idx="1"/>
          </p:cNvCxnSpPr>
          <p:nvPr/>
        </p:nvCxnSpPr>
        <p:spPr>
          <a:xfrm flipH="1" rot="10800000">
            <a:off x="2948574" y="1484802"/>
            <a:ext cx="782700" cy="2454300"/>
          </a:xfrm>
          <a:prstGeom prst="straightConnector1">
            <a:avLst/>
          </a:prstGeom>
          <a:noFill/>
          <a:ln cap="flat" cmpd="sng" w="12700">
            <a:solidFill>
              <a:schemeClr val="dk2"/>
            </a:solidFill>
            <a:prstDash val="dot"/>
            <a:round/>
            <a:headEnd len="sm" w="sm" type="none"/>
            <a:tailEnd len="med" w="med" type="stealth"/>
          </a:ln>
        </p:spPr>
      </p:cxnSp>
      <p:cxnSp>
        <p:nvCxnSpPr>
          <p:cNvPr id="282" name="Google Shape;282;p19"/>
          <p:cNvCxnSpPr>
            <a:stCxn id="274" idx="3"/>
            <a:endCxn id="279" idx="1"/>
          </p:cNvCxnSpPr>
          <p:nvPr/>
        </p:nvCxnSpPr>
        <p:spPr>
          <a:xfrm>
            <a:off x="2948574" y="3939102"/>
            <a:ext cx="766500" cy="2253300"/>
          </a:xfrm>
          <a:prstGeom prst="straightConnector1">
            <a:avLst/>
          </a:prstGeom>
          <a:noFill/>
          <a:ln cap="flat" cmpd="sng" w="12700">
            <a:solidFill>
              <a:schemeClr val="dk2"/>
            </a:solidFill>
            <a:prstDash val="dot"/>
            <a:round/>
            <a:headEnd len="sm" w="sm" type="none"/>
            <a:tailEnd len="med" w="med" type="stealth"/>
          </a:ln>
        </p:spPr>
      </p:cxnSp>
      <p:cxnSp>
        <p:nvCxnSpPr>
          <p:cNvPr id="283" name="Google Shape;283;p19"/>
          <p:cNvCxnSpPr>
            <a:stCxn id="274" idx="3"/>
            <a:endCxn id="278" idx="1"/>
          </p:cNvCxnSpPr>
          <p:nvPr/>
        </p:nvCxnSpPr>
        <p:spPr>
          <a:xfrm>
            <a:off x="2948574" y="3939102"/>
            <a:ext cx="766500" cy="1108200"/>
          </a:xfrm>
          <a:prstGeom prst="straightConnector1">
            <a:avLst/>
          </a:prstGeom>
          <a:noFill/>
          <a:ln cap="flat" cmpd="sng" w="12700">
            <a:solidFill>
              <a:schemeClr val="dk2"/>
            </a:solidFill>
            <a:prstDash val="dot"/>
            <a:round/>
            <a:headEnd len="sm" w="sm" type="none"/>
            <a:tailEnd len="med" w="med" type="stealth"/>
          </a:ln>
        </p:spPr>
      </p:cxnSp>
      <p:sp>
        <p:nvSpPr>
          <p:cNvPr id="284" name="Google Shape;284;p19"/>
          <p:cNvSpPr txBox="1"/>
          <p:nvPr/>
        </p:nvSpPr>
        <p:spPr>
          <a:xfrm>
            <a:off x="6179184" y="1124745"/>
            <a:ext cx="2620800" cy="738600"/>
          </a:xfrm>
          <a:prstGeom prst="rect">
            <a:avLst/>
          </a:prstGeom>
          <a:noFill/>
          <a:ln cap="flat" cmpd="sng" w="9525">
            <a:solidFill>
              <a:srgbClr val="7F7F7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s-CO" sz="1400" u="none" cap="none" strike="noStrike">
                <a:solidFill>
                  <a:schemeClr val="dk1"/>
                </a:solidFill>
                <a:latin typeface="Arial"/>
                <a:ea typeface="Arial"/>
                <a:cs typeface="Arial"/>
                <a:sym typeface="Arial"/>
              </a:rPr>
              <a:t>Articulación de iniciativas sociales con estrategias comerciales de CHEC</a:t>
            </a:r>
            <a:endParaRPr b="0" i="0" sz="1400" u="none" cap="none" strike="noStrike">
              <a:solidFill>
                <a:schemeClr val="dk1"/>
              </a:solidFill>
              <a:latin typeface="Arial"/>
              <a:ea typeface="Arial"/>
              <a:cs typeface="Arial"/>
              <a:sym typeface="Arial"/>
            </a:endParaRPr>
          </a:p>
        </p:txBody>
      </p:sp>
      <p:sp>
        <p:nvSpPr>
          <p:cNvPr id="285" name="Google Shape;285;p19"/>
          <p:cNvSpPr txBox="1"/>
          <p:nvPr/>
        </p:nvSpPr>
        <p:spPr>
          <a:xfrm>
            <a:off x="6179184" y="2276872"/>
            <a:ext cx="2620800" cy="738600"/>
          </a:xfrm>
          <a:prstGeom prst="rect">
            <a:avLst/>
          </a:prstGeom>
          <a:noFill/>
          <a:ln cap="flat" cmpd="sng" w="9525">
            <a:solidFill>
              <a:srgbClr val="7F7F7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s-CO" sz="1400" u="none" cap="none" strike="noStrike">
                <a:solidFill>
                  <a:schemeClr val="dk1"/>
                </a:solidFill>
                <a:latin typeface="Arial"/>
                <a:ea typeface="Arial"/>
                <a:cs typeface="Arial"/>
                <a:sym typeface="Arial"/>
              </a:rPr>
              <a:t>Articulación de estrategias educativas CHEC con iniciativas sociales</a:t>
            </a:r>
            <a:endParaRPr/>
          </a:p>
        </p:txBody>
      </p:sp>
      <p:sp>
        <p:nvSpPr>
          <p:cNvPr id="286" name="Google Shape;286;p19"/>
          <p:cNvSpPr txBox="1"/>
          <p:nvPr/>
        </p:nvSpPr>
        <p:spPr>
          <a:xfrm>
            <a:off x="6179184" y="3501008"/>
            <a:ext cx="2620800" cy="738600"/>
          </a:xfrm>
          <a:prstGeom prst="rect">
            <a:avLst/>
          </a:prstGeom>
          <a:noFill/>
          <a:ln cap="flat" cmpd="sng" w="9525">
            <a:solidFill>
              <a:srgbClr val="7F7F7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s-CO" sz="1400" u="none" cap="none" strike="noStrike">
                <a:solidFill>
                  <a:schemeClr val="dk1"/>
                </a:solidFill>
                <a:latin typeface="Arial"/>
                <a:ea typeface="Arial"/>
                <a:cs typeface="Arial"/>
                <a:sym typeface="Arial"/>
              </a:rPr>
              <a:t>Articulación de acciones técnicas CHEC con acciones sociales</a:t>
            </a:r>
            <a:endParaRPr b="0" i="0" sz="1400" u="none" cap="none" strike="noStrike">
              <a:solidFill>
                <a:schemeClr val="dk1"/>
              </a:solidFill>
              <a:latin typeface="Arial"/>
              <a:ea typeface="Arial"/>
              <a:cs typeface="Arial"/>
              <a:sym typeface="Arial"/>
            </a:endParaRPr>
          </a:p>
        </p:txBody>
      </p:sp>
      <p:sp>
        <p:nvSpPr>
          <p:cNvPr id="287" name="Google Shape;287;p19"/>
          <p:cNvSpPr txBox="1"/>
          <p:nvPr/>
        </p:nvSpPr>
        <p:spPr>
          <a:xfrm>
            <a:off x="6199584" y="4786446"/>
            <a:ext cx="2620800" cy="523200"/>
          </a:xfrm>
          <a:prstGeom prst="rect">
            <a:avLst/>
          </a:prstGeom>
          <a:noFill/>
          <a:ln cap="flat" cmpd="sng" w="9525">
            <a:solidFill>
              <a:srgbClr val="7F7F7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s-CO" sz="1400" u="none" cap="none" strike="noStrike">
                <a:solidFill>
                  <a:schemeClr val="dk1"/>
                </a:solidFill>
                <a:latin typeface="Arial"/>
                <a:ea typeface="Arial"/>
                <a:cs typeface="Arial"/>
                <a:sym typeface="Arial"/>
              </a:rPr>
              <a:t>Apoyo profesional y técnico a iniciativas sociales</a:t>
            </a:r>
            <a:endParaRPr b="0" i="0" sz="1400" u="none" cap="none" strike="noStrike">
              <a:solidFill>
                <a:schemeClr val="dk1"/>
              </a:solidFill>
              <a:latin typeface="Arial"/>
              <a:ea typeface="Arial"/>
              <a:cs typeface="Arial"/>
              <a:sym typeface="Arial"/>
            </a:endParaRPr>
          </a:p>
        </p:txBody>
      </p:sp>
      <p:sp>
        <p:nvSpPr>
          <p:cNvPr id="288" name="Google Shape;288;p19"/>
          <p:cNvSpPr txBox="1"/>
          <p:nvPr/>
        </p:nvSpPr>
        <p:spPr>
          <a:xfrm>
            <a:off x="6179184" y="5930912"/>
            <a:ext cx="2620800" cy="523200"/>
          </a:xfrm>
          <a:prstGeom prst="rect">
            <a:avLst/>
          </a:prstGeom>
          <a:noFill/>
          <a:ln cap="flat" cmpd="sng" w="9525">
            <a:solidFill>
              <a:srgbClr val="7F7F7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s-CO" sz="1400" u="none" cap="none" strike="noStrike">
                <a:solidFill>
                  <a:schemeClr val="dk1"/>
                </a:solidFill>
                <a:latin typeface="Arial"/>
                <a:ea typeface="Arial"/>
                <a:cs typeface="Arial"/>
                <a:sym typeface="Arial"/>
              </a:rPr>
              <a:t>Apoyo comunicativo a iniciativas sociales</a:t>
            </a:r>
            <a:endParaRPr b="0" i="0" sz="1400" u="none" cap="none" strike="noStrike">
              <a:solidFill>
                <a:schemeClr val="dk1"/>
              </a:solidFill>
              <a:latin typeface="Arial"/>
              <a:ea typeface="Arial"/>
              <a:cs typeface="Arial"/>
              <a:sym typeface="Arial"/>
            </a:endParaRPr>
          </a:p>
        </p:txBody>
      </p:sp>
      <p:sp>
        <p:nvSpPr>
          <p:cNvPr id="289" name="Google Shape;289;p19"/>
          <p:cNvSpPr/>
          <p:nvPr/>
        </p:nvSpPr>
        <p:spPr>
          <a:xfrm>
            <a:off x="5801728" y="1340768"/>
            <a:ext cx="360000" cy="288000"/>
          </a:xfrm>
          <a:prstGeom prst="rightArrow">
            <a:avLst>
              <a:gd fmla="val 50000" name="adj1"/>
              <a:gd fmla="val 50000" name="adj2"/>
            </a:avLst>
          </a:prstGeom>
          <a:solidFill>
            <a:srgbClr val="008000"/>
          </a:solidFill>
          <a:ln cap="flat" cmpd="sng" w="12700">
            <a:solidFill>
              <a:schemeClr val="dk2"/>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290" name="Google Shape;290;p19"/>
          <p:cNvSpPr/>
          <p:nvPr/>
        </p:nvSpPr>
        <p:spPr>
          <a:xfrm>
            <a:off x="5819144" y="2492896"/>
            <a:ext cx="360000" cy="288000"/>
          </a:xfrm>
          <a:prstGeom prst="rightArrow">
            <a:avLst>
              <a:gd fmla="val 50000" name="adj1"/>
              <a:gd fmla="val 50000" name="adj2"/>
            </a:avLst>
          </a:prstGeom>
          <a:solidFill>
            <a:srgbClr val="008000"/>
          </a:solidFill>
          <a:ln cap="flat" cmpd="sng" w="12700">
            <a:solidFill>
              <a:schemeClr val="dk2"/>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291" name="Google Shape;291;p19"/>
          <p:cNvSpPr/>
          <p:nvPr/>
        </p:nvSpPr>
        <p:spPr>
          <a:xfrm>
            <a:off x="5819144" y="3717032"/>
            <a:ext cx="360000" cy="288000"/>
          </a:xfrm>
          <a:prstGeom prst="rightArrow">
            <a:avLst>
              <a:gd fmla="val 50000" name="adj1"/>
              <a:gd fmla="val 50000" name="adj2"/>
            </a:avLst>
          </a:prstGeom>
          <a:solidFill>
            <a:srgbClr val="008000"/>
          </a:solidFill>
          <a:ln cap="flat" cmpd="sng" w="12700">
            <a:solidFill>
              <a:schemeClr val="dk2"/>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292" name="Google Shape;292;p19"/>
          <p:cNvSpPr/>
          <p:nvPr/>
        </p:nvSpPr>
        <p:spPr>
          <a:xfrm>
            <a:off x="5819144" y="4869160"/>
            <a:ext cx="360000" cy="288000"/>
          </a:xfrm>
          <a:prstGeom prst="rightArrow">
            <a:avLst>
              <a:gd fmla="val 50000" name="adj1"/>
              <a:gd fmla="val 50000" name="adj2"/>
            </a:avLst>
          </a:prstGeom>
          <a:solidFill>
            <a:srgbClr val="008000"/>
          </a:solidFill>
          <a:ln cap="flat" cmpd="sng" w="12700">
            <a:solidFill>
              <a:schemeClr val="dk2"/>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293" name="Google Shape;293;p19"/>
          <p:cNvSpPr/>
          <p:nvPr/>
        </p:nvSpPr>
        <p:spPr>
          <a:xfrm>
            <a:off x="5819144" y="6093296"/>
            <a:ext cx="360000" cy="288000"/>
          </a:xfrm>
          <a:prstGeom prst="rightArrow">
            <a:avLst>
              <a:gd fmla="val 50000" name="adj1"/>
              <a:gd fmla="val 50000" name="adj2"/>
            </a:avLst>
          </a:prstGeom>
          <a:solidFill>
            <a:srgbClr val="008000"/>
          </a:solidFill>
          <a:ln cap="flat" cmpd="sng" w="12700">
            <a:solidFill>
              <a:schemeClr val="dk2"/>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 name="Shape 29"/>
        <p:cNvGrpSpPr/>
        <p:nvPr/>
      </p:nvGrpSpPr>
      <p:grpSpPr>
        <a:xfrm>
          <a:off x="0" y="0"/>
          <a:ext cx="0" cy="0"/>
          <a:chOff x="0" y="0"/>
          <a:chExt cx="0" cy="0"/>
        </a:xfrm>
      </p:grpSpPr>
      <p:sp>
        <p:nvSpPr>
          <p:cNvPr id="30" name="Google Shape;30;p2"/>
          <p:cNvSpPr txBox="1"/>
          <p:nvPr/>
        </p:nvSpPr>
        <p:spPr>
          <a:xfrm>
            <a:off x="1043608" y="548679"/>
            <a:ext cx="6552600" cy="3562800"/>
          </a:xfrm>
          <a:prstGeom prst="rect">
            <a:avLst/>
          </a:prstGeom>
          <a:noFill/>
          <a:ln>
            <a:noFill/>
          </a:ln>
        </p:spPr>
        <p:txBody>
          <a:bodyPr anchorCtr="0" anchor="ctr" bIns="45700" lIns="91425" spcFirstLastPara="1" rIns="91425" wrap="square" tIns="45700">
            <a:noAutofit/>
          </a:bodyPr>
          <a:lstStyle/>
          <a:p>
            <a:pPr indent="-742950" lvl="0" marL="742950" marR="0" rtl="0" algn="l">
              <a:spcBef>
                <a:spcPts val="0"/>
              </a:spcBef>
              <a:spcAft>
                <a:spcPts val="0"/>
              </a:spcAft>
              <a:buClr>
                <a:srgbClr val="00782C"/>
              </a:buClr>
              <a:buSzPts val="4000"/>
              <a:buFont typeface="Calibri"/>
              <a:buAutoNum type="arabicPeriod"/>
            </a:pPr>
            <a:r>
              <a:rPr b="1" i="0" lang="es-CO" sz="4000" u="none" cap="none" strike="noStrike">
                <a:solidFill>
                  <a:srgbClr val="00782C"/>
                </a:solidFill>
                <a:latin typeface="Calibri"/>
                <a:ea typeface="Calibri"/>
                <a:cs typeface="Calibri"/>
                <a:sym typeface="Calibri"/>
              </a:rPr>
              <a:t>Fundamentos</a:t>
            </a:r>
            <a:endParaRPr b="1" i="0" sz="4000" u="none" cap="none" strike="noStrike">
              <a:solidFill>
                <a:srgbClr val="00782C"/>
              </a:solidFill>
              <a:latin typeface="Calibri"/>
              <a:ea typeface="Calibri"/>
              <a:cs typeface="Calibri"/>
              <a:sym typeface="Calibri"/>
            </a:endParaRPr>
          </a:p>
          <a:p>
            <a:pPr indent="-742950" lvl="0" marL="742950" marR="0" rtl="0" algn="l">
              <a:spcBef>
                <a:spcPts val="0"/>
              </a:spcBef>
              <a:spcAft>
                <a:spcPts val="0"/>
              </a:spcAft>
              <a:buClr>
                <a:srgbClr val="00782C"/>
              </a:buClr>
              <a:buSzPts val="4000"/>
              <a:buFont typeface="Calibri"/>
              <a:buAutoNum type="arabicPeriod"/>
            </a:pPr>
            <a:r>
              <a:rPr b="1" i="0" lang="es-CO" sz="4000" u="none" cap="none" strike="noStrike">
                <a:solidFill>
                  <a:srgbClr val="00782C"/>
                </a:solidFill>
                <a:latin typeface="Calibri"/>
                <a:ea typeface="Calibri"/>
                <a:cs typeface="Calibri"/>
                <a:sym typeface="Calibri"/>
              </a:rPr>
              <a:t>Estrategia</a:t>
            </a:r>
            <a:endParaRPr/>
          </a:p>
          <a:p>
            <a:pPr indent="-742950" lvl="0" marL="742950" marR="0" rtl="0" algn="l">
              <a:spcBef>
                <a:spcPts val="0"/>
              </a:spcBef>
              <a:spcAft>
                <a:spcPts val="0"/>
              </a:spcAft>
              <a:buClr>
                <a:srgbClr val="00782C"/>
              </a:buClr>
              <a:buSzPts val="4000"/>
              <a:buFont typeface="Calibri"/>
              <a:buAutoNum type="arabicPeriod"/>
            </a:pPr>
            <a:r>
              <a:rPr b="1" i="0" lang="es-CO" sz="4000" u="none" cap="none" strike="noStrike">
                <a:solidFill>
                  <a:srgbClr val="00782C"/>
                </a:solidFill>
                <a:latin typeface="Calibri"/>
                <a:ea typeface="Calibri"/>
                <a:cs typeface="Calibri"/>
                <a:sym typeface="Calibri"/>
              </a:rPr>
              <a:t>Avances</a:t>
            </a:r>
            <a:endParaRPr/>
          </a:p>
          <a:p>
            <a:pPr indent="-742950" lvl="0" marL="742950" marR="0" rtl="0" algn="l">
              <a:spcBef>
                <a:spcPts val="0"/>
              </a:spcBef>
              <a:spcAft>
                <a:spcPts val="0"/>
              </a:spcAft>
              <a:buClr>
                <a:srgbClr val="00782C"/>
              </a:buClr>
              <a:buSzPts val="4000"/>
              <a:buFont typeface="Calibri"/>
              <a:buAutoNum type="arabicPeriod"/>
            </a:pPr>
            <a:r>
              <a:rPr b="1" i="0" lang="es-CO" sz="4000" u="none" cap="none" strike="noStrike">
                <a:solidFill>
                  <a:srgbClr val="00782C"/>
                </a:solidFill>
                <a:latin typeface="Calibri"/>
                <a:ea typeface="Calibri"/>
                <a:cs typeface="Calibri"/>
                <a:sym typeface="Calibri"/>
              </a:rPr>
              <a:t>Resultados e Impactos</a:t>
            </a:r>
            <a:endParaRPr b="1" i="0" sz="4000" u="none" cap="none" strike="noStrike">
              <a:solidFill>
                <a:srgbClr val="00782C"/>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20"/>
          <p:cNvSpPr/>
          <p:nvPr/>
        </p:nvSpPr>
        <p:spPr>
          <a:xfrm rot="-5400000">
            <a:off x="-3136610" y="3136614"/>
            <a:ext cx="6858000" cy="584775"/>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Estructura Metodológica</a:t>
            </a:r>
            <a:endParaRPr b="0" i="0" sz="2800" u="none" cap="none" strike="noStrike">
              <a:solidFill>
                <a:schemeClr val="lt1"/>
              </a:solidFill>
              <a:latin typeface="Calibri"/>
              <a:ea typeface="Calibri"/>
              <a:cs typeface="Calibri"/>
              <a:sym typeface="Calibri"/>
            </a:endParaRPr>
          </a:p>
        </p:txBody>
      </p:sp>
      <p:sp>
        <p:nvSpPr>
          <p:cNvPr id="299" name="Google Shape;299;p20"/>
          <p:cNvSpPr/>
          <p:nvPr/>
        </p:nvSpPr>
        <p:spPr>
          <a:xfrm>
            <a:off x="997568" y="305003"/>
            <a:ext cx="2215108" cy="919401"/>
          </a:xfrm>
          <a:prstGeom prst="roundRect">
            <a:avLst>
              <a:gd fmla="val 16667" name="adj"/>
            </a:avLst>
          </a:prstGeom>
          <a:solidFill>
            <a:srgbClr val="FEE599"/>
          </a:solidFill>
          <a:ln>
            <a:noFill/>
          </a:ln>
          <a:effectLst>
            <a:outerShdw blurRad="44450" algn="ctr" dir="5400000" dist="27940">
              <a:srgbClr val="000000">
                <a:alpha val="31764"/>
              </a:srgbClr>
            </a:outerShdw>
          </a:effectLst>
        </p:spPr>
        <p:txBody>
          <a:bodyPr anchorCtr="0" anchor="ctr" bIns="45700" lIns="91425" spcFirstLastPara="1" rIns="91425" wrap="square" tIns="45700">
            <a:spAutoFit/>
          </a:bodyPr>
          <a:lstStyle/>
          <a:p>
            <a:pPr indent="-285750" lvl="0" marL="285750" marR="0" rtl="0" algn="just">
              <a:spcBef>
                <a:spcPts val="0"/>
              </a:spcBef>
              <a:spcAft>
                <a:spcPts val="0"/>
              </a:spcAft>
              <a:buClr>
                <a:schemeClr val="dk1"/>
              </a:buClr>
              <a:buSzPts val="1200"/>
              <a:buFont typeface="Noto Sans Symbols"/>
              <a:buChar char="✔"/>
            </a:pPr>
            <a:r>
              <a:rPr b="0" i="0" lang="es-CO" sz="1200" u="none" cap="none" strike="noStrike">
                <a:solidFill>
                  <a:schemeClr val="dk1"/>
                </a:solidFill>
                <a:latin typeface="Calibri"/>
                <a:ea typeface="Calibri"/>
                <a:cs typeface="Calibri"/>
                <a:sym typeface="Calibri"/>
              </a:rPr>
              <a:t>Diagnóstico del territorio y las comunidades</a:t>
            </a:r>
            <a:endParaRPr b="0" i="0" sz="1200" u="none" cap="none" strike="noStrike">
              <a:solidFill>
                <a:schemeClr val="dk1"/>
              </a:solidFill>
              <a:latin typeface="Calibri"/>
              <a:ea typeface="Calibri"/>
              <a:cs typeface="Calibri"/>
              <a:sym typeface="Calibri"/>
            </a:endParaRPr>
          </a:p>
          <a:p>
            <a:pPr indent="-285750" lvl="0" marL="285750" marR="0" rtl="0" algn="just">
              <a:spcBef>
                <a:spcPts val="0"/>
              </a:spcBef>
              <a:spcAft>
                <a:spcPts val="0"/>
              </a:spcAft>
              <a:buClr>
                <a:schemeClr val="dk1"/>
              </a:buClr>
              <a:buSzPts val="1200"/>
              <a:buFont typeface="Noto Sans Symbols"/>
              <a:buChar char="✔"/>
            </a:pPr>
            <a:r>
              <a:rPr b="0" i="0" lang="es-CO" sz="1200" u="none" cap="none" strike="noStrike">
                <a:solidFill>
                  <a:schemeClr val="dk1"/>
                </a:solidFill>
                <a:latin typeface="Calibri"/>
                <a:ea typeface="Calibri"/>
                <a:cs typeface="Calibri"/>
                <a:sym typeface="Calibri"/>
              </a:rPr>
              <a:t>Acercamiento con actores claves.</a:t>
            </a:r>
            <a:endParaRPr b="0" i="0" sz="1200" u="none" cap="none" strike="noStrike">
              <a:solidFill>
                <a:schemeClr val="dk1"/>
              </a:solidFill>
              <a:latin typeface="Calibri"/>
              <a:ea typeface="Calibri"/>
              <a:cs typeface="Calibri"/>
              <a:sym typeface="Calibri"/>
            </a:endParaRPr>
          </a:p>
        </p:txBody>
      </p:sp>
      <p:sp>
        <p:nvSpPr>
          <p:cNvPr id="300" name="Google Shape;300;p20"/>
          <p:cNvSpPr/>
          <p:nvPr/>
        </p:nvSpPr>
        <p:spPr>
          <a:xfrm>
            <a:off x="5292080" y="305003"/>
            <a:ext cx="2609256" cy="1123712"/>
          </a:xfrm>
          <a:prstGeom prst="roundRect">
            <a:avLst>
              <a:gd fmla="val 16667" name="adj"/>
            </a:avLst>
          </a:prstGeom>
          <a:solidFill>
            <a:srgbClr val="C1FF9F"/>
          </a:solidFill>
          <a:ln>
            <a:noFill/>
          </a:ln>
          <a:effectLst>
            <a:outerShdw blurRad="44450" algn="ctr" dir="5400000" dist="27940">
              <a:srgbClr val="000000">
                <a:alpha val="31764"/>
              </a:srgbClr>
            </a:outerShdw>
          </a:effectLst>
        </p:spPr>
        <p:txBody>
          <a:bodyPr anchorCtr="0" anchor="ctr" bIns="45700" lIns="91425" spcFirstLastPara="1" rIns="91425" wrap="square" tIns="45700">
            <a:spAutoFit/>
          </a:bodyPr>
          <a:lstStyle/>
          <a:p>
            <a:pPr indent="-285750" lvl="0" marL="285750" marR="0" rtl="0" algn="just">
              <a:spcBef>
                <a:spcPts val="0"/>
              </a:spcBef>
              <a:spcAft>
                <a:spcPts val="0"/>
              </a:spcAft>
              <a:buClr>
                <a:schemeClr val="dk1"/>
              </a:buClr>
              <a:buSzPts val="1200"/>
              <a:buFont typeface="Noto Sans Symbols"/>
              <a:buChar char="✔"/>
            </a:pPr>
            <a:r>
              <a:rPr b="0" i="0" lang="es-CO" sz="1200" u="none" cap="none" strike="noStrike">
                <a:solidFill>
                  <a:schemeClr val="dk1"/>
                </a:solidFill>
                <a:latin typeface="Calibri"/>
                <a:ea typeface="Calibri"/>
                <a:cs typeface="Calibri"/>
                <a:sym typeface="Calibri"/>
              </a:rPr>
              <a:t>Generar confianza dando respuesta con capacidades ya instaladas y presupuestadas.</a:t>
            </a:r>
            <a:endParaRPr b="0" i="0" sz="1200" u="none" cap="none" strike="noStrike">
              <a:solidFill>
                <a:schemeClr val="dk1"/>
              </a:solidFill>
              <a:latin typeface="Calibri"/>
              <a:ea typeface="Calibri"/>
              <a:cs typeface="Calibri"/>
              <a:sym typeface="Calibri"/>
            </a:endParaRPr>
          </a:p>
          <a:p>
            <a:pPr indent="-285750" lvl="0" marL="285750" marR="0" rtl="0" algn="just">
              <a:spcBef>
                <a:spcPts val="0"/>
              </a:spcBef>
              <a:spcAft>
                <a:spcPts val="0"/>
              </a:spcAft>
              <a:buClr>
                <a:schemeClr val="dk1"/>
              </a:buClr>
              <a:buSzPts val="1200"/>
              <a:buFont typeface="Noto Sans Symbols"/>
              <a:buChar char="✔"/>
            </a:pPr>
            <a:r>
              <a:rPr b="0" i="0" lang="es-CO" sz="1200" u="none" cap="none" strike="noStrike">
                <a:solidFill>
                  <a:schemeClr val="dk1"/>
                </a:solidFill>
                <a:latin typeface="Calibri"/>
                <a:ea typeface="Calibri"/>
                <a:cs typeface="Calibri"/>
                <a:sym typeface="Calibri"/>
              </a:rPr>
              <a:t>Validar intenciones de empresa frente al involucramiento</a:t>
            </a:r>
            <a:endParaRPr/>
          </a:p>
        </p:txBody>
      </p:sp>
      <p:sp>
        <p:nvSpPr>
          <p:cNvPr id="301" name="Google Shape;301;p20"/>
          <p:cNvSpPr/>
          <p:nvPr/>
        </p:nvSpPr>
        <p:spPr>
          <a:xfrm>
            <a:off x="647065" y="4960156"/>
            <a:ext cx="2629495" cy="1532334"/>
          </a:xfrm>
          <a:prstGeom prst="roundRect">
            <a:avLst>
              <a:gd fmla="val 16667" name="adj"/>
            </a:avLst>
          </a:prstGeom>
          <a:solidFill>
            <a:srgbClr val="F2F2F2"/>
          </a:solidFill>
          <a:ln>
            <a:noFill/>
          </a:ln>
          <a:effectLst>
            <a:outerShdw blurRad="44450" algn="ctr" dir="5400000" dist="27940">
              <a:srgbClr val="000000">
                <a:alpha val="31764"/>
              </a:srgbClr>
            </a:outerShdw>
          </a:effectLst>
        </p:spPr>
        <p:txBody>
          <a:bodyPr anchorCtr="0" anchor="ctr" bIns="45700" lIns="91425" spcFirstLastPara="1" rIns="91425" wrap="square" tIns="45700">
            <a:spAutoFit/>
          </a:bodyPr>
          <a:lstStyle/>
          <a:p>
            <a:pPr indent="-285750" lvl="0" marL="285750" marR="0" rtl="0" algn="just">
              <a:spcBef>
                <a:spcPts val="0"/>
              </a:spcBef>
              <a:spcAft>
                <a:spcPts val="0"/>
              </a:spcAft>
              <a:buClr>
                <a:schemeClr val="dk1"/>
              </a:buClr>
              <a:buSzPts val="1200"/>
              <a:buFont typeface="Noto Sans Symbols"/>
              <a:buChar char="✔"/>
            </a:pPr>
            <a:r>
              <a:rPr b="0" i="0" lang="es-CO" sz="1200" u="none" cap="none" strike="noStrike">
                <a:solidFill>
                  <a:schemeClr val="dk1"/>
                </a:solidFill>
                <a:latin typeface="Calibri"/>
                <a:ea typeface="Calibri"/>
                <a:cs typeface="Calibri"/>
                <a:sym typeface="Calibri"/>
              </a:rPr>
              <a:t>Evaluar la experiencia, sus logros e impactos</a:t>
            </a:r>
            <a:endParaRPr/>
          </a:p>
          <a:p>
            <a:pPr indent="-285750" lvl="0" marL="285750" marR="0" rtl="0" algn="just">
              <a:spcBef>
                <a:spcPts val="0"/>
              </a:spcBef>
              <a:spcAft>
                <a:spcPts val="0"/>
              </a:spcAft>
              <a:buClr>
                <a:schemeClr val="dk1"/>
              </a:buClr>
              <a:buSzPts val="1200"/>
              <a:buFont typeface="Noto Sans Symbols"/>
              <a:buChar char="✔"/>
            </a:pPr>
            <a:r>
              <a:rPr b="0" i="0" lang="es-CO" sz="1200" u="none" cap="none" strike="noStrike">
                <a:solidFill>
                  <a:schemeClr val="dk1"/>
                </a:solidFill>
                <a:latin typeface="Calibri"/>
                <a:ea typeface="Calibri"/>
                <a:cs typeface="Calibri"/>
                <a:sym typeface="Calibri"/>
              </a:rPr>
              <a:t>Documentar y sistematizar experiencia</a:t>
            </a:r>
            <a:endParaRPr b="0" i="0" sz="1200" u="none" cap="none" strike="noStrike">
              <a:solidFill>
                <a:schemeClr val="dk1"/>
              </a:solidFill>
              <a:latin typeface="Calibri"/>
              <a:ea typeface="Calibri"/>
              <a:cs typeface="Calibri"/>
              <a:sym typeface="Calibri"/>
            </a:endParaRPr>
          </a:p>
          <a:p>
            <a:pPr indent="-285750" lvl="0" marL="285750" marR="0" rtl="0" algn="just">
              <a:spcBef>
                <a:spcPts val="0"/>
              </a:spcBef>
              <a:spcAft>
                <a:spcPts val="0"/>
              </a:spcAft>
              <a:buClr>
                <a:schemeClr val="dk1"/>
              </a:buClr>
              <a:buSzPts val="1200"/>
              <a:buFont typeface="Noto Sans Symbols"/>
              <a:buChar char="✔"/>
            </a:pPr>
            <a:r>
              <a:rPr b="0" i="0" lang="es-CO" sz="1200" u="none" cap="none" strike="noStrike">
                <a:solidFill>
                  <a:schemeClr val="dk1"/>
                </a:solidFill>
                <a:latin typeface="Calibri"/>
                <a:ea typeface="Calibri"/>
                <a:cs typeface="Calibri"/>
                <a:sym typeface="Calibri"/>
              </a:rPr>
              <a:t>Validación y promoción de la experiencia como buena práctica.</a:t>
            </a:r>
            <a:endParaRPr/>
          </a:p>
        </p:txBody>
      </p:sp>
      <p:sp>
        <p:nvSpPr>
          <p:cNvPr id="302" name="Google Shape;302;p20"/>
          <p:cNvSpPr/>
          <p:nvPr/>
        </p:nvSpPr>
        <p:spPr>
          <a:xfrm>
            <a:off x="5091707" y="4973881"/>
            <a:ext cx="2469133" cy="1123712"/>
          </a:xfrm>
          <a:prstGeom prst="roundRect">
            <a:avLst>
              <a:gd fmla="val 16667" name="adj"/>
            </a:avLst>
          </a:prstGeom>
          <a:solidFill>
            <a:srgbClr val="66CCFF"/>
          </a:solidFill>
          <a:ln>
            <a:noFill/>
          </a:ln>
          <a:effectLst>
            <a:outerShdw blurRad="44450" algn="ctr" dir="5400000" dist="27940">
              <a:srgbClr val="000000">
                <a:alpha val="31764"/>
              </a:srgbClr>
            </a:outerShdw>
          </a:effectLst>
        </p:spPr>
        <p:txBody>
          <a:bodyPr anchorCtr="0" anchor="ctr" bIns="45700" lIns="91425" spcFirstLastPara="1" rIns="91425" wrap="square" tIns="45700">
            <a:spAutoFit/>
          </a:bodyPr>
          <a:lstStyle/>
          <a:p>
            <a:pPr indent="-285750" lvl="0" marL="285750" marR="0" rtl="0" algn="just">
              <a:spcBef>
                <a:spcPts val="0"/>
              </a:spcBef>
              <a:spcAft>
                <a:spcPts val="0"/>
              </a:spcAft>
              <a:buClr>
                <a:schemeClr val="dk1"/>
              </a:buClr>
              <a:buSzPts val="1200"/>
              <a:buFont typeface="Noto Sans Symbols"/>
              <a:buChar char="✔"/>
            </a:pPr>
            <a:r>
              <a:rPr b="0" i="0" lang="es-CO" sz="1200" u="none" cap="none" strike="noStrike">
                <a:solidFill>
                  <a:schemeClr val="dk1"/>
                </a:solidFill>
                <a:latin typeface="Calibri"/>
                <a:ea typeface="Calibri"/>
                <a:cs typeface="Calibri"/>
                <a:sym typeface="Calibri"/>
              </a:rPr>
              <a:t>Generar y movilizar figura de participación </a:t>
            </a:r>
            <a:endParaRPr b="0" i="0" sz="1200" u="none" cap="none" strike="noStrike">
              <a:solidFill>
                <a:schemeClr val="dk1"/>
              </a:solidFill>
              <a:latin typeface="Calibri"/>
              <a:ea typeface="Calibri"/>
              <a:cs typeface="Calibri"/>
              <a:sym typeface="Calibri"/>
            </a:endParaRPr>
          </a:p>
          <a:p>
            <a:pPr indent="-285750" lvl="0" marL="285750" marR="0" rtl="0" algn="just">
              <a:spcBef>
                <a:spcPts val="0"/>
              </a:spcBef>
              <a:spcAft>
                <a:spcPts val="0"/>
              </a:spcAft>
              <a:buClr>
                <a:schemeClr val="dk1"/>
              </a:buClr>
              <a:buSzPts val="1200"/>
              <a:buFont typeface="Noto Sans Symbols"/>
              <a:buChar char="✔"/>
            </a:pPr>
            <a:r>
              <a:rPr b="0" i="0" lang="es-CO" sz="1200" u="none" cap="none" strike="noStrike">
                <a:solidFill>
                  <a:schemeClr val="dk1"/>
                </a:solidFill>
                <a:latin typeface="Calibri"/>
                <a:ea typeface="Calibri"/>
                <a:cs typeface="Calibri"/>
                <a:sym typeface="Calibri"/>
              </a:rPr>
              <a:t>Generar y articular iniciativas</a:t>
            </a:r>
            <a:endParaRPr b="0" i="0" sz="1200" u="none" cap="none" strike="noStrike">
              <a:solidFill>
                <a:schemeClr val="dk1"/>
              </a:solidFill>
              <a:latin typeface="Calibri"/>
              <a:ea typeface="Calibri"/>
              <a:cs typeface="Calibri"/>
              <a:sym typeface="Calibri"/>
            </a:endParaRPr>
          </a:p>
          <a:p>
            <a:pPr indent="-285750" lvl="0" marL="285750" marR="0" rtl="0" algn="just">
              <a:spcBef>
                <a:spcPts val="0"/>
              </a:spcBef>
              <a:spcAft>
                <a:spcPts val="0"/>
              </a:spcAft>
              <a:buClr>
                <a:schemeClr val="dk1"/>
              </a:buClr>
              <a:buSzPts val="1200"/>
              <a:buFont typeface="Noto Sans Symbols"/>
              <a:buChar char="✔"/>
            </a:pPr>
            <a:r>
              <a:rPr b="0" i="0" lang="es-CO" sz="1200" u="none" cap="none" strike="noStrike">
                <a:solidFill>
                  <a:schemeClr val="dk1"/>
                </a:solidFill>
                <a:latin typeface="Calibri"/>
                <a:ea typeface="Calibri"/>
                <a:cs typeface="Calibri"/>
                <a:sym typeface="Calibri"/>
              </a:rPr>
              <a:t>Proyectar y fundamentar alianzas.</a:t>
            </a:r>
            <a:endParaRPr b="0" i="0" sz="1200" u="none" cap="none" strike="noStrike">
              <a:solidFill>
                <a:schemeClr val="dk1"/>
              </a:solidFill>
              <a:latin typeface="Calibri"/>
              <a:ea typeface="Calibri"/>
              <a:cs typeface="Calibri"/>
              <a:sym typeface="Calibri"/>
            </a:endParaRPr>
          </a:p>
        </p:txBody>
      </p:sp>
      <p:grpSp>
        <p:nvGrpSpPr>
          <p:cNvPr id="303" name="Google Shape;303;p20"/>
          <p:cNvGrpSpPr/>
          <p:nvPr/>
        </p:nvGrpSpPr>
        <p:grpSpPr>
          <a:xfrm>
            <a:off x="1939889" y="908720"/>
            <a:ext cx="2182562" cy="2182562"/>
            <a:chOff x="2051507" y="287311"/>
            <a:chExt cx="2182562" cy="2182562"/>
          </a:xfrm>
        </p:grpSpPr>
        <p:sp>
          <p:nvSpPr>
            <p:cNvPr id="304" name="Google Shape;304;p20"/>
            <p:cNvSpPr/>
            <p:nvPr/>
          </p:nvSpPr>
          <p:spPr>
            <a:xfrm>
              <a:off x="2051507" y="287311"/>
              <a:ext cx="2182562" cy="2182562"/>
            </a:xfrm>
            <a:custGeom>
              <a:rect b="b" l="l" r="r" t="t"/>
              <a:pathLst>
                <a:path extrusionOk="0" h="120000" w="120000">
                  <a:moveTo>
                    <a:pt x="0" y="120000"/>
                  </a:moveTo>
                  <a:lnTo>
                    <a:pt x="0" y="120000"/>
                  </a:lnTo>
                  <a:cubicBezTo>
                    <a:pt x="0" y="53726"/>
                    <a:pt x="53726" y="0"/>
                    <a:pt x="120000" y="0"/>
                  </a:cubicBezTo>
                  <a:lnTo>
                    <a:pt x="120000" y="120000"/>
                  </a:lnTo>
                  <a:close/>
                </a:path>
              </a:pathLst>
            </a:custGeom>
            <a:solidFill>
              <a:schemeClr val="accent2"/>
            </a:solidFill>
            <a:ln>
              <a:noFill/>
            </a:ln>
            <a:effectLst>
              <a:outerShdw blurRad="44450" algn="ctr" dir="5400000" dist="27940">
                <a:srgbClr val="000000">
                  <a:alpha val="31764"/>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0"/>
            <p:cNvSpPr/>
            <p:nvPr/>
          </p:nvSpPr>
          <p:spPr>
            <a:xfrm>
              <a:off x="2690765" y="926569"/>
              <a:ext cx="1543304" cy="1543304"/>
            </a:xfrm>
            <a:prstGeom prst="rect">
              <a:avLst/>
            </a:prstGeom>
            <a:no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None/>
              </a:pPr>
              <a:r>
                <a:rPr b="1" i="0" lang="es-CO" sz="1600" u="none" cap="none" strike="noStrike">
                  <a:solidFill>
                    <a:schemeClr val="dk1"/>
                  </a:solidFill>
                  <a:latin typeface="Arial"/>
                  <a:ea typeface="Arial"/>
                  <a:cs typeface="Arial"/>
                  <a:sym typeface="Arial"/>
                </a:rPr>
                <a:t>Identificación y Acercamiento</a:t>
              </a:r>
              <a:endParaRPr b="1" i="0" sz="1600" u="none" cap="none" strike="noStrike">
                <a:solidFill>
                  <a:schemeClr val="dk1"/>
                </a:solidFill>
                <a:latin typeface="Arial"/>
                <a:ea typeface="Arial"/>
                <a:cs typeface="Arial"/>
                <a:sym typeface="Arial"/>
              </a:endParaRPr>
            </a:p>
          </p:txBody>
        </p:sp>
      </p:grpSp>
      <p:grpSp>
        <p:nvGrpSpPr>
          <p:cNvPr id="306" name="Google Shape;306;p20"/>
          <p:cNvGrpSpPr/>
          <p:nvPr/>
        </p:nvGrpSpPr>
        <p:grpSpPr>
          <a:xfrm>
            <a:off x="4252557" y="922793"/>
            <a:ext cx="2182563" cy="2182562"/>
            <a:chOff x="4334880" y="287311"/>
            <a:chExt cx="2182563" cy="2182562"/>
          </a:xfrm>
        </p:grpSpPr>
        <p:sp>
          <p:nvSpPr>
            <p:cNvPr id="307" name="Google Shape;307;p20"/>
            <p:cNvSpPr/>
            <p:nvPr/>
          </p:nvSpPr>
          <p:spPr>
            <a:xfrm rot="5400000">
              <a:off x="4334881" y="287311"/>
              <a:ext cx="2182562" cy="2182562"/>
            </a:xfrm>
            <a:custGeom>
              <a:rect b="b" l="l" r="r" t="t"/>
              <a:pathLst>
                <a:path extrusionOk="0" h="120000" w="120000">
                  <a:moveTo>
                    <a:pt x="0" y="120000"/>
                  </a:moveTo>
                  <a:lnTo>
                    <a:pt x="0" y="120000"/>
                  </a:lnTo>
                  <a:cubicBezTo>
                    <a:pt x="0" y="53726"/>
                    <a:pt x="53726" y="0"/>
                    <a:pt x="120000" y="0"/>
                  </a:cubicBezTo>
                  <a:lnTo>
                    <a:pt x="120000" y="120000"/>
                  </a:lnTo>
                  <a:close/>
                </a:path>
              </a:pathLst>
            </a:custGeom>
            <a:solidFill>
              <a:srgbClr val="78B832"/>
            </a:solidFill>
            <a:ln>
              <a:noFill/>
            </a:ln>
            <a:effectLst>
              <a:outerShdw blurRad="44450" algn="ctr" dir="5400000" dist="27940">
                <a:srgbClr val="000000">
                  <a:alpha val="31764"/>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0"/>
            <p:cNvSpPr/>
            <p:nvPr/>
          </p:nvSpPr>
          <p:spPr>
            <a:xfrm>
              <a:off x="4334880" y="926569"/>
              <a:ext cx="1878836" cy="1543304"/>
            </a:xfrm>
            <a:prstGeom prst="rect">
              <a:avLst/>
            </a:prstGeom>
            <a:no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None/>
              </a:pPr>
              <a:r>
                <a:rPr b="1" i="0" lang="es-CO" sz="1800" u="none" cap="none" strike="noStrike">
                  <a:solidFill>
                    <a:schemeClr val="dk1"/>
                  </a:solidFill>
                  <a:latin typeface="Arial"/>
                  <a:ea typeface="Arial"/>
                  <a:cs typeface="Arial"/>
                  <a:sym typeface="Arial"/>
                </a:rPr>
                <a:t>Involucramiento</a:t>
              </a:r>
              <a:endParaRPr b="1" i="0" sz="1800" u="none" cap="none" strike="noStrike">
                <a:solidFill>
                  <a:schemeClr val="dk1"/>
                </a:solidFill>
                <a:latin typeface="Arial"/>
                <a:ea typeface="Arial"/>
                <a:cs typeface="Arial"/>
                <a:sym typeface="Arial"/>
              </a:endParaRPr>
            </a:p>
          </p:txBody>
        </p:sp>
      </p:grpSp>
      <p:grpSp>
        <p:nvGrpSpPr>
          <p:cNvPr id="309" name="Google Shape;309;p20"/>
          <p:cNvGrpSpPr/>
          <p:nvPr/>
        </p:nvGrpSpPr>
        <p:grpSpPr>
          <a:xfrm>
            <a:off x="4261646" y="3237320"/>
            <a:ext cx="2182562" cy="2182562"/>
            <a:chOff x="4334881" y="2570685"/>
            <a:chExt cx="2182562" cy="2182562"/>
          </a:xfrm>
        </p:grpSpPr>
        <p:sp>
          <p:nvSpPr>
            <p:cNvPr id="310" name="Google Shape;310;p20"/>
            <p:cNvSpPr/>
            <p:nvPr/>
          </p:nvSpPr>
          <p:spPr>
            <a:xfrm rot="10800000">
              <a:off x="4334881" y="2570685"/>
              <a:ext cx="2182562" cy="2182562"/>
            </a:xfrm>
            <a:custGeom>
              <a:rect b="b" l="l" r="r" t="t"/>
              <a:pathLst>
                <a:path extrusionOk="0" h="120000" w="120000">
                  <a:moveTo>
                    <a:pt x="0" y="120000"/>
                  </a:moveTo>
                  <a:lnTo>
                    <a:pt x="0" y="120000"/>
                  </a:lnTo>
                  <a:cubicBezTo>
                    <a:pt x="0" y="53726"/>
                    <a:pt x="53726" y="0"/>
                    <a:pt x="120000" y="0"/>
                  </a:cubicBezTo>
                  <a:lnTo>
                    <a:pt x="120000" y="120000"/>
                  </a:lnTo>
                  <a:close/>
                </a:path>
              </a:pathLst>
            </a:custGeom>
            <a:solidFill>
              <a:srgbClr val="00B0F0"/>
            </a:solidFill>
            <a:ln>
              <a:noFill/>
            </a:ln>
            <a:effectLst>
              <a:outerShdw blurRad="44450" algn="ctr" dir="5400000" dist="27940">
                <a:srgbClr val="000000">
                  <a:alpha val="31764"/>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0"/>
            <p:cNvSpPr/>
            <p:nvPr/>
          </p:nvSpPr>
          <p:spPr>
            <a:xfrm>
              <a:off x="4334881" y="2570685"/>
              <a:ext cx="1543304" cy="1543304"/>
            </a:xfrm>
            <a:prstGeom prst="rect">
              <a:avLst/>
            </a:prstGeom>
            <a:noFill/>
            <a:ln>
              <a:noFill/>
            </a:ln>
          </p:spPr>
          <p:txBody>
            <a:bodyPr anchorCtr="0" anchor="ctr" bIns="99550" lIns="99550" spcFirstLastPara="1" rIns="99550" wrap="square" tIns="99550">
              <a:noAutofit/>
            </a:bodyPr>
            <a:lstStyle/>
            <a:p>
              <a:pPr indent="0" lvl="0" marL="0" marR="0" rtl="0" algn="ctr">
                <a:lnSpc>
                  <a:spcPct val="90000"/>
                </a:lnSpc>
                <a:spcBef>
                  <a:spcPts val="0"/>
                </a:spcBef>
                <a:spcAft>
                  <a:spcPts val="0"/>
                </a:spcAft>
                <a:buNone/>
              </a:pPr>
              <a:r>
                <a:rPr b="1" i="0" lang="es-CO" sz="1800" u="none" cap="none" strike="noStrike">
                  <a:solidFill>
                    <a:schemeClr val="dk1"/>
                  </a:solidFill>
                  <a:latin typeface="Arial"/>
                  <a:ea typeface="Arial"/>
                  <a:cs typeface="Arial"/>
                  <a:sym typeface="Arial"/>
                </a:rPr>
                <a:t>Intervención</a:t>
              </a:r>
              <a:endParaRPr b="1" i="0" sz="1800" u="none" cap="none" strike="noStrike">
                <a:solidFill>
                  <a:schemeClr val="dk1"/>
                </a:solidFill>
                <a:latin typeface="Arial"/>
                <a:ea typeface="Arial"/>
                <a:cs typeface="Arial"/>
                <a:sym typeface="Arial"/>
              </a:endParaRPr>
            </a:p>
          </p:txBody>
        </p:sp>
      </p:grpSp>
      <p:grpSp>
        <p:nvGrpSpPr>
          <p:cNvPr id="312" name="Google Shape;312;p20"/>
          <p:cNvGrpSpPr/>
          <p:nvPr/>
        </p:nvGrpSpPr>
        <p:grpSpPr>
          <a:xfrm>
            <a:off x="1961813" y="3242688"/>
            <a:ext cx="2182562" cy="2182562"/>
            <a:chOff x="2051507" y="2570685"/>
            <a:chExt cx="2182562" cy="2182562"/>
          </a:xfrm>
        </p:grpSpPr>
        <p:sp>
          <p:nvSpPr>
            <p:cNvPr id="313" name="Google Shape;313;p20"/>
            <p:cNvSpPr/>
            <p:nvPr/>
          </p:nvSpPr>
          <p:spPr>
            <a:xfrm rot="-5400000">
              <a:off x="2051507" y="2570685"/>
              <a:ext cx="2182562" cy="2182562"/>
            </a:xfrm>
            <a:custGeom>
              <a:rect b="b" l="l" r="r" t="t"/>
              <a:pathLst>
                <a:path extrusionOk="0" h="120000" w="120000">
                  <a:moveTo>
                    <a:pt x="0" y="120000"/>
                  </a:moveTo>
                  <a:lnTo>
                    <a:pt x="0" y="120000"/>
                  </a:lnTo>
                  <a:cubicBezTo>
                    <a:pt x="0" y="53726"/>
                    <a:pt x="53726" y="0"/>
                    <a:pt x="120000" y="0"/>
                  </a:cubicBezTo>
                  <a:lnTo>
                    <a:pt x="120000" y="120000"/>
                  </a:lnTo>
                  <a:close/>
                </a:path>
              </a:pathLst>
            </a:custGeom>
            <a:solidFill>
              <a:srgbClr val="D8D8D8"/>
            </a:solidFill>
            <a:ln>
              <a:noFill/>
            </a:ln>
            <a:effectLst>
              <a:outerShdw blurRad="44450" algn="ctr" dir="5400000" dist="27940">
                <a:srgbClr val="000000">
                  <a:alpha val="31764"/>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0"/>
            <p:cNvSpPr/>
            <p:nvPr/>
          </p:nvSpPr>
          <p:spPr>
            <a:xfrm>
              <a:off x="2690765" y="2570685"/>
              <a:ext cx="1543304" cy="1543304"/>
            </a:xfrm>
            <a:prstGeom prst="rect">
              <a:avLst/>
            </a:prstGeom>
            <a:no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None/>
              </a:pPr>
              <a:r>
                <a:rPr b="1" i="0" lang="es-CO" sz="1500" u="none" cap="none" strike="noStrike">
                  <a:solidFill>
                    <a:schemeClr val="dk1"/>
                  </a:solidFill>
                  <a:latin typeface="Arial"/>
                  <a:ea typeface="Arial"/>
                  <a:cs typeface="Arial"/>
                  <a:sym typeface="Arial"/>
                </a:rPr>
                <a:t>Sistematización y Evaluación</a:t>
              </a:r>
              <a:endParaRPr b="0" i="0" sz="1500" u="none" cap="none" strike="noStrike">
                <a:solidFill>
                  <a:schemeClr val="dk1"/>
                </a:solidFill>
                <a:latin typeface="Arial"/>
                <a:ea typeface="Arial"/>
                <a:cs typeface="Arial"/>
                <a:sym typeface="Arial"/>
              </a:endParaRPr>
            </a:p>
          </p:txBody>
        </p:sp>
      </p:grpSp>
      <p:sp>
        <p:nvSpPr>
          <p:cNvPr id="315" name="Google Shape;315;p20"/>
          <p:cNvSpPr/>
          <p:nvPr/>
        </p:nvSpPr>
        <p:spPr>
          <a:xfrm>
            <a:off x="3824703" y="2733355"/>
            <a:ext cx="753563" cy="655272"/>
          </a:xfrm>
          <a:custGeom>
            <a:rect b="b" l="l" r="r" t="t"/>
            <a:pathLst>
              <a:path extrusionOk="0" h="120000" w="12000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7030A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0"/>
          <p:cNvSpPr/>
          <p:nvPr/>
        </p:nvSpPr>
        <p:spPr>
          <a:xfrm rot="10800000">
            <a:off x="3824703" y="2970895"/>
            <a:ext cx="753563" cy="655272"/>
          </a:xfrm>
          <a:custGeom>
            <a:rect b="b" l="l" r="r" t="t"/>
            <a:pathLst>
              <a:path extrusionOk="0" h="120000" w="12000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7030A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0"/>
          <p:cNvSpPr/>
          <p:nvPr/>
        </p:nvSpPr>
        <p:spPr>
          <a:xfrm>
            <a:off x="7845152" y="985025"/>
            <a:ext cx="432048" cy="5112568"/>
          </a:xfrm>
          <a:prstGeom prst="rightBrace">
            <a:avLst>
              <a:gd fmla="val 8333" name="adj1"/>
              <a:gd fmla="val 50000" name="adj2"/>
            </a:avLst>
          </a:prstGeom>
          <a:noFill/>
          <a:ln cap="flat" cmpd="sng" w="38100">
            <a:solidFill>
              <a:srgbClr val="00782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1" i="0" sz="1600" u="sng" cap="none" strike="noStrike">
              <a:solidFill>
                <a:schemeClr val="dk1"/>
              </a:solidFill>
              <a:latin typeface="Verdana"/>
              <a:ea typeface="Verdana"/>
              <a:cs typeface="Verdana"/>
              <a:sym typeface="Verdana"/>
            </a:endParaRPr>
          </a:p>
        </p:txBody>
      </p:sp>
      <p:sp>
        <p:nvSpPr>
          <p:cNvPr id="318" name="Google Shape;318;p20"/>
          <p:cNvSpPr txBox="1"/>
          <p:nvPr/>
        </p:nvSpPr>
        <p:spPr>
          <a:xfrm>
            <a:off x="8348320" y="764704"/>
            <a:ext cx="695960" cy="5688632"/>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400" u="none" cap="none" strike="noStrike">
                <a:solidFill>
                  <a:schemeClr val="dk1"/>
                </a:solidFill>
                <a:latin typeface="Calibri"/>
                <a:ea typeface="Calibri"/>
                <a:cs typeface="Calibri"/>
                <a:sym typeface="Calibri"/>
              </a:rPr>
              <a:t>COMUNICACIÓN PARA EL DESARROLLO</a:t>
            </a:r>
            <a:endParaRPr b="1" i="0" sz="14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9"/>
                                        </p:tgtEl>
                                        <p:attrNameLst>
                                          <p:attrName>style.visibility</p:attrName>
                                        </p:attrNameLst>
                                      </p:cBhvr>
                                      <p:to>
                                        <p:strVal val="visible"/>
                                      </p:to>
                                    </p:set>
                                    <p:anim calcmode="lin" valueType="num">
                                      <p:cBhvr additive="base">
                                        <p:cTn dur="500"/>
                                        <p:tgtEl>
                                          <p:spTgt spid="29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03"/>
                                        </p:tgtEl>
                                        <p:attrNameLst>
                                          <p:attrName>style.visibility</p:attrName>
                                        </p:attrNameLst>
                                      </p:cBhvr>
                                      <p:to>
                                        <p:strVal val="visible"/>
                                      </p:to>
                                    </p:set>
                                    <p:anim calcmode="lin" valueType="num">
                                      <p:cBhvr additive="base">
                                        <p:cTn dur="500"/>
                                        <p:tgtEl>
                                          <p:spTgt spid="30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15"/>
                                        </p:tgtEl>
                                        <p:attrNameLst>
                                          <p:attrName>style.visibility</p:attrName>
                                        </p:attrNameLst>
                                      </p:cBhvr>
                                      <p:to>
                                        <p:strVal val="visible"/>
                                      </p:to>
                                    </p:set>
                                    <p:anim calcmode="lin" valueType="num">
                                      <p:cBhvr additive="base">
                                        <p:cTn dur="500"/>
                                        <p:tgtEl>
                                          <p:spTgt spid="31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306"/>
                                        </p:tgtEl>
                                        <p:attrNameLst>
                                          <p:attrName>style.visibility</p:attrName>
                                        </p:attrNameLst>
                                      </p:cBhvr>
                                      <p:to>
                                        <p:strVal val="visible"/>
                                      </p:to>
                                    </p:set>
                                    <p:anim calcmode="lin" valueType="num">
                                      <p:cBhvr additive="base">
                                        <p:cTn dur="500"/>
                                        <p:tgtEl>
                                          <p:spTgt spid="30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300"/>
                                        </p:tgtEl>
                                        <p:attrNameLst>
                                          <p:attrName>style.visibility</p:attrName>
                                        </p:attrNameLst>
                                      </p:cBhvr>
                                      <p:to>
                                        <p:strVal val="visible"/>
                                      </p:to>
                                    </p:set>
                                    <p:anim calcmode="lin" valueType="num">
                                      <p:cBhvr additive="base">
                                        <p:cTn dur="500"/>
                                        <p:tgtEl>
                                          <p:spTgt spid="30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09"/>
                                        </p:tgtEl>
                                        <p:attrNameLst>
                                          <p:attrName>style.visibility</p:attrName>
                                        </p:attrNameLst>
                                      </p:cBhvr>
                                      <p:to>
                                        <p:strVal val="visible"/>
                                      </p:to>
                                    </p:set>
                                    <p:anim calcmode="lin" valueType="num">
                                      <p:cBhvr additive="base">
                                        <p:cTn dur="500"/>
                                        <p:tgtEl>
                                          <p:spTgt spid="30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302"/>
                                        </p:tgtEl>
                                        <p:attrNameLst>
                                          <p:attrName>style.visibility</p:attrName>
                                        </p:attrNameLst>
                                      </p:cBhvr>
                                      <p:to>
                                        <p:strVal val="visible"/>
                                      </p:to>
                                    </p:set>
                                    <p:anim calcmode="lin" valueType="num">
                                      <p:cBhvr additive="base">
                                        <p:cTn dur="500"/>
                                        <p:tgtEl>
                                          <p:spTgt spid="30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316"/>
                                        </p:tgtEl>
                                        <p:attrNameLst>
                                          <p:attrName>style.visibility</p:attrName>
                                        </p:attrNameLst>
                                      </p:cBhvr>
                                      <p:to>
                                        <p:strVal val="visible"/>
                                      </p:to>
                                    </p:set>
                                    <p:anim calcmode="lin" valueType="num">
                                      <p:cBhvr additive="base">
                                        <p:cTn dur="500"/>
                                        <p:tgtEl>
                                          <p:spTgt spid="31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01"/>
                                        </p:tgtEl>
                                        <p:attrNameLst>
                                          <p:attrName>style.visibility</p:attrName>
                                        </p:attrNameLst>
                                      </p:cBhvr>
                                      <p:to>
                                        <p:strVal val="visible"/>
                                      </p:to>
                                    </p:set>
                                    <p:anim calcmode="lin" valueType="num">
                                      <p:cBhvr additive="base">
                                        <p:cTn dur="500"/>
                                        <p:tgtEl>
                                          <p:spTgt spid="30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12"/>
                                        </p:tgtEl>
                                        <p:attrNameLst>
                                          <p:attrName>style.visibility</p:attrName>
                                        </p:attrNameLst>
                                      </p:cBhvr>
                                      <p:to>
                                        <p:strVal val="visible"/>
                                      </p:to>
                                    </p:set>
                                    <p:anim calcmode="lin" valueType="num">
                                      <p:cBhvr additive="base">
                                        <p:cTn dur="500"/>
                                        <p:tgtEl>
                                          <p:spTgt spid="31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1000"/>
                                        <p:tgtEl>
                                          <p:spTgt spid="317"/>
                                        </p:tgtEl>
                                      </p:cBhvr>
                                    </p:animEffect>
                                  </p:childTnLst>
                                </p:cTn>
                              </p:par>
                              <p:par>
                                <p:cTn fill="hold" nodeType="with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000"/>
                                        <p:tgtEl>
                                          <p:spTgt spid="3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21"/>
          <p:cNvSpPr/>
          <p:nvPr/>
        </p:nvSpPr>
        <p:spPr>
          <a:xfrm rot="-5400000">
            <a:off x="-3136610" y="3136614"/>
            <a:ext cx="6858000" cy="584775"/>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Estructura Metodológica</a:t>
            </a:r>
            <a:endParaRPr b="0" i="0" sz="2800" u="none" cap="none" strike="noStrike">
              <a:solidFill>
                <a:schemeClr val="lt1"/>
              </a:solidFill>
              <a:latin typeface="Calibri"/>
              <a:ea typeface="Calibri"/>
              <a:cs typeface="Calibri"/>
              <a:sym typeface="Calibri"/>
            </a:endParaRPr>
          </a:p>
        </p:txBody>
      </p:sp>
      <p:sp>
        <p:nvSpPr>
          <p:cNvPr id="324" name="Google Shape;324;p21"/>
          <p:cNvSpPr/>
          <p:nvPr/>
        </p:nvSpPr>
        <p:spPr>
          <a:xfrm>
            <a:off x="611560" y="938044"/>
            <a:ext cx="6912768" cy="252376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2400" u="none" cap="none" strike="noStrike">
                <a:solidFill>
                  <a:srgbClr val="00782C"/>
                </a:solidFill>
                <a:latin typeface="Calibri"/>
                <a:ea typeface="Calibri"/>
                <a:cs typeface="Calibri"/>
                <a:sym typeface="Calibri"/>
              </a:rPr>
              <a:t>ETAPA 1</a:t>
            </a:r>
            <a:endParaRPr/>
          </a:p>
          <a:p>
            <a:pPr indent="0" lvl="0" marL="0" marR="0" rtl="0" algn="just">
              <a:spcBef>
                <a:spcPts val="0"/>
              </a:spcBef>
              <a:spcAft>
                <a:spcPts val="0"/>
              </a:spcAft>
              <a:buNone/>
            </a:pPr>
            <a:r>
              <a:t/>
            </a:r>
            <a:endParaRPr b="1" i="0" sz="2400" u="none" cap="none" strike="noStrike">
              <a:solidFill>
                <a:schemeClr val="dk1"/>
              </a:solidFill>
              <a:latin typeface="Calibri"/>
              <a:ea typeface="Calibri"/>
              <a:cs typeface="Calibri"/>
              <a:sym typeface="Calibri"/>
            </a:endParaRPr>
          </a:p>
          <a:p>
            <a:pPr indent="-285750" lvl="0" marL="285750" marR="0" rtl="0" algn="just">
              <a:spcBef>
                <a:spcPts val="0"/>
              </a:spcBef>
              <a:spcAft>
                <a:spcPts val="0"/>
              </a:spcAft>
              <a:buClr>
                <a:schemeClr val="dk1"/>
              </a:buClr>
              <a:buSzPts val="2200"/>
              <a:buFont typeface="Arial"/>
              <a:buChar char="•"/>
            </a:pPr>
            <a:r>
              <a:rPr b="0" i="0" lang="es-CO" sz="2200" u="none" cap="none" strike="noStrike">
                <a:solidFill>
                  <a:schemeClr val="dk1"/>
                </a:solidFill>
                <a:latin typeface="Calibri"/>
                <a:ea typeface="Calibri"/>
                <a:cs typeface="Calibri"/>
                <a:sym typeface="Calibri"/>
              </a:rPr>
              <a:t>Realizar un ejercicio diagnostico social y técnico de los nodos, el territorio y las comunidades.</a:t>
            </a:r>
            <a:endParaRPr/>
          </a:p>
          <a:p>
            <a:pPr indent="0" lvl="0" marL="0" marR="0" rtl="0" algn="just">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285750" lvl="0" marL="285750" marR="0" rtl="0" algn="just">
              <a:spcBef>
                <a:spcPts val="0"/>
              </a:spcBef>
              <a:spcAft>
                <a:spcPts val="0"/>
              </a:spcAft>
              <a:buClr>
                <a:schemeClr val="dk1"/>
              </a:buClr>
              <a:buSzPts val="2200"/>
              <a:buFont typeface="Arial"/>
              <a:buChar char="•"/>
            </a:pPr>
            <a:r>
              <a:rPr b="0" i="0" lang="es-CO" sz="2200" u="none" cap="none" strike="noStrike">
                <a:solidFill>
                  <a:schemeClr val="dk1"/>
                </a:solidFill>
                <a:latin typeface="Calibri"/>
                <a:ea typeface="Calibri"/>
                <a:cs typeface="Calibri"/>
                <a:sym typeface="Calibri"/>
              </a:rPr>
              <a:t>Realizar acercamiento con actores claves con el fin de validar intenciones empresariales.</a:t>
            </a:r>
            <a:endParaRPr b="0" i="0" sz="2200" u="none" cap="none" strike="noStrike">
              <a:solidFill>
                <a:schemeClr val="dk1"/>
              </a:solidFill>
              <a:latin typeface="Calibri"/>
              <a:ea typeface="Calibri"/>
              <a:cs typeface="Calibri"/>
              <a:sym typeface="Calibri"/>
            </a:endParaRPr>
          </a:p>
        </p:txBody>
      </p:sp>
      <p:grpSp>
        <p:nvGrpSpPr>
          <p:cNvPr id="325" name="Google Shape;325;p21"/>
          <p:cNvGrpSpPr/>
          <p:nvPr/>
        </p:nvGrpSpPr>
        <p:grpSpPr>
          <a:xfrm>
            <a:off x="7302410" y="692696"/>
            <a:ext cx="1691891" cy="1584176"/>
            <a:chOff x="5292080" y="4576765"/>
            <a:chExt cx="2159645" cy="2033584"/>
          </a:xfrm>
        </p:grpSpPr>
        <p:pic>
          <p:nvPicPr>
            <p:cNvPr id="326" name="Google Shape;326;p21"/>
            <p:cNvPicPr preferRelativeResize="0"/>
            <p:nvPr/>
          </p:nvPicPr>
          <p:blipFill rotWithShape="1">
            <a:blip r:embed="rId3">
              <a:alphaModFix/>
            </a:blip>
            <a:srcRect b="0" l="0" r="0" t="0"/>
            <a:stretch/>
          </p:blipFill>
          <p:spPr>
            <a:xfrm>
              <a:off x="6012160" y="5189032"/>
              <a:ext cx="1439565" cy="1421317"/>
            </a:xfrm>
            <a:prstGeom prst="rect">
              <a:avLst/>
            </a:prstGeom>
            <a:noFill/>
            <a:ln>
              <a:noFill/>
            </a:ln>
          </p:spPr>
        </p:pic>
        <p:pic>
          <p:nvPicPr>
            <p:cNvPr id="327" name="Google Shape;327;p21"/>
            <p:cNvPicPr preferRelativeResize="0"/>
            <p:nvPr/>
          </p:nvPicPr>
          <p:blipFill rotWithShape="1">
            <a:blip r:embed="rId4">
              <a:alphaModFix/>
            </a:blip>
            <a:srcRect b="0" l="0" r="0" t="0"/>
            <a:stretch/>
          </p:blipFill>
          <p:spPr>
            <a:xfrm>
              <a:off x="5292080" y="4576765"/>
              <a:ext cx="1224533" cy="1224533"/>
            </a:xfrm>
            <a:prstGeom prst="rect">
              <a:avLst/>
            </a:prstGeom>
            <a:noFill/>
            <a:ln>
              <a:noFill/>
            </a:ln>
          </p:spPr>
        </p:pic>
      </p:grpSp>
      <p:pic>
        <p:nvPicPr>
          <p:cNvPr id="328" name="Google Shape;328;p21"/>
          <p:cNvPicPr preferRelativeResize="0"/>
          <p:nvPr/>
        </p:nvPicPr>
        <p:blipFill rotWithShape="1">
          <a:blip r:embed="rId5">
            <a:alphaModFix/>
          </a:blip>
          <a:srcRect b="0" l="0" r="0" t="0"/>
          <a:stretch/>
        </p:blipFill>
        <p:spPr>
          <a:xfrm>
            <a:off x="2867813" y="3501008"/>
            <a:ext cx="6168683" cy="3242742"/>
          </a:xfrm>
          <a:prstGeom prst="rect">
            <a:avLst/>
          </a:prstGeom>
          <a:noFill/>
          <a:ln>
            <a:noFill/>
          </a:ln>
        </p:spPr>
      </p:pic>
      <p:sp>
        <p:nvSpPr>
          <p:cNvPr id="329" name="Google Shape;329;p21"/>
          <p:cNvSpPr txBox="1"/>
          <p:nvPr/>
        </p:nvSpPr>
        <p:spPr>
          <a:xfrm>
            <a:off x="899592" y="4149230"/>
            <a:ext cx="1728192"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2400" u="none" cap="none" strike="noStrike">
                <a:solidFill>
                  <a:schemeClr val="dk1"/>
                </a:solidFill>
                <a:latin typeface="Calibri"/>
                <a:ea typeface="Calibri"/>
                <a:cs typeface="Calibri"/>
                <a:sym typeface="Calibri"/>
              </a:rPr>
              <a:t>Duración: </a:t>
            </a:r>
            <a:endParaRPr/>
          </a:p>
          <a:p>
            <a:pPr indent="0" lvl="0" marL="0" marR="0" rtl="0" algn="ctr">
              <a:spcBef>
                <a:spcPts val="0"/>
              </a:spcBef>
              <a:spcAft>
                <a:spcPts val="0"/>
              </a:spcAft>
              <a:buNone/>
            </a:pPr>
            <a:r>
              <a:rPr b="0" i="0" lang="es-CO" sz="2400" u="none" cap="none" strike="noStrike">
                <a:solidFill>
                  <a:schemeClr val="dk1"/>
                </a:solidFill>
                <a:latin typeface="Calibri"/>
                <a:ea typeface="Calibri"/>
                <a:cs typeface="Calibri"/>
                <a:sym typeface="Calibri"/>
              </a:rPr>
              <a:t>1 a 2</a:t>
            </a:r>
            <a:r>
              <a:rPr b="1" i="0" lang="es-CO" sz="2400" u="none" cap="none" strike="noStrike">
                <a:solidFill>
                  <a:schemeClr val="dk1"/>
                </a:solidFill>
                <a:latin typeface="Calibri"/>
                <a:ea typeface="Calibri"/>
                <a:cs typeface="Calibri"/>
                <a:sym typeface="Calibri"/>
              </a:rPr>
              <a:t> </a:t>
            </a:r>
            <a:r>
              <a:rPr b="0" i="0" lang="es-CO" sz="2400" u="none" cap="none" strike="noStrike">
                <a:solidFill>
                  <a:schemeClr val="dk1"/>
                </a:solidFill>
                <a:latin typeface="Calibri"/>
                <a:ea typeface="Calibri"/>
                <a:cs typeface="Calibri"/>
                <a:sym typeface="Calibri"/>
              </a:rPr>
              <a:t>meses</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22"/>
          <p:cNvSpPr/>
          <p:nvPr/>
        </p:nvSpPr>
        <p:spPr>
          <a:xfrm rot="-5400000">
            <a:off x="-3136610" y="3136614"/>
            <a:ext cx="6858000" cy="584775"/>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Porcentaje de avance del Proyecto</a:t>
            </a:r>
            <a:endParaRPr b="0" i="0" sz="2800" u="none" cap="none" strike="noStrike">
              <a:solidFill>
                <a:schemeClr val="lt1"/>
              </a:solidFill>
              <a:latin typeface="Calibri"/>
              <a:ea typeface="Calibri"/>
              <a:cs typeface="Calibri"/>
              <a:sym typeface="Calibri"/>
            </a:endParaRPr>
          </a:p>
        </p:txBody>
      </p:sp>
      <p:sp>
        <p:nvSpPr>
          <p:cNvPr id="335" name="Google Shape;335;p22"/>
          <p:cNvSpPr txBox="1"/>
          <p:nvPr/>
        </p:nvSpPr>
        <p:spPr>
          <a:xfrm>
            <a:off x="571579" y="505124"/>
            <a:ext cx="6840760" cy="29238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2400" u="none" cap="none" strike="noStrike">
                <a:solidFill>
                  <a:srgbClr val="00782C"/>
                </a:solidFill>
                <a:latin typeface="Calibri"/>
                <a:ea typeface="Calibri"/>
                <a:cs typeface="Calibri"/>
                <a:sym typeface="Calibri"/>
              </a:rPr>
              <a:t>ETAPA 2</a:t>
            </a:r>
            <a:endParaRPr/>
          </a:p>
          <a:p>
            <a:pPr indent="0" lvl="0" marL="0" marR="0" rtl="0" algn="ctr">
              <a:spcBef>
                <a:spcPts val="0"/>
              </a:spcBef>
              <a:spcAft>
                <a:spcPts val="0"/>
              </a:spcAft>
              <a:buNone/>
            </a:pPr>
            <a:r>
              <a:t/>
            </a:r>
            <a:endParaRPr b="1" i="0" sz="2000" u="none" cap="none" strike="noStrike">
              <a:solidFill>
                <a:srgbClr val="00782C"/>
              </a:solidFill>
              <a:latin typeface="Calibri"/>
              <a:ea typeface="Calibri"/>
              <a:cs typeface="Calibri"/>
              <a:sym typeface="Calibri"/>
            </a:endParaRPr>
          </a:p>
          <a:p>
            <a:pPr indent="-342900" lvl="0" marL="342900" marR="0" rtl="0" algn="just">
              <a:spcBef>
                <a:spcPts val="0"/>
              </a:spcBef>
              <a:spcAft>
                <a:spcPts val="0"/>
              </a:spcAft>
              <a:buClr>
                <a:schemeClr val="dk1"/>
              </a:buClr>
              <a:buSzPts val="2000"/>
              <a:buFont typeface="Arial"/>
              <a:buChar char="•"/>
            </a:pPr>
            <a:r>
              <a:rPr b="0" i="0" lang="es-CO" sz="2000" u="none" cap="none" strike="noStrike">
                <a:solidFill>
                  <a:schemeClr val="dk1"/>
                </a:solidFill>
                <a:latin typeface="Calibri"/>
                <a:ea typeface="Calibri"/>
                <a:cs typeface="Calibri"/>
                <a:sym typeface="Calibri"/>
              </a:rPr>
              <a:t>Dar respuesta rápida a partir de capacidades ya instaladas y presupuestadas, a la generación de expectativas de acercamiento.</a:t>
            </a:r>
            <a:endParaRPr b="0" i="0" sz="2000" u="none" cap="none" strike="noStrike">
              <a:solidFill>
                <a:schemeClr val="dk1"/>
              </a:solidFill>
              <a:latin typeface="Calibri"/>
              <a:ea typeface="Calibri"/>
              <a:cs typeface="Calibri"/>
              <a:sym typeface="Calibri"/>
            </a:endParaRPr>
          </a:p>
          <a:p>
            <a:pPr indent="-342900" lvl="0" marL="342900" marR="0" rtl="0" algn="just">
              <a:spcBef>
                <a:spcPts val="0"/>
              </a:spcBef>
              <a:spcAft>
                <a:spcPts val="0"/>
              </a:spcAft>
              <a:buClr>
                <a:schemeClr val="dk1"/>
              </a:buClr>
              <a:buSzPts val="2000"/>
              <a:buFont typeface="Arial"/>
              <a:buChar char="•"/>
            </a:pPr>
            <a:r>
              <a:rPr b="0" i="0" lang="es-CO" sz="2000" u="none" cap="none" strike="noStrike">
                <a:solidFill>
                  <a:schemeClr val="dk1"/>
                </a:solidFill>
                <a:latin typeface="Calibri"/>
                <a:ea typeface="Calibri"/>
                <a:cs typeface="Calibri"/>
                <a:sym typeface="Calibri"/>
              </a:rPr>
              <a:t>Reconocer, evaluar e incentivar con actores sociales del territorio, el desarrollo futuro de alianzas.</a:t>
            </a:r>
            <a:endParaRPr b="0" i="0" sz="2000" u="none" cap="none" strike="noStrike">
              <a:solidFill>
                <a:schemeClr val="dk1"/>
              </a:solidFill>
              <a:latin typeface="Calibri"/>
              <a:ea typeface="Calibri"/>
              <a:cs typeface="Calibri"/>
              <a:sym typeface="Calibri"/>
            </a:endParaRPr>
          </a:p>
          <a:p>
            <a:pPr indent="-342900" lvl="0" marL="342900" marR="0" rtl="0" algn="just">
              <a:spcBef>
                <a:spcPts val="0"/>
              </a:spcBef>
              <a:spcAft>
                <a:spcPts val="0"/>
              </a:spcAft>
              <a:buClr>
                <a:schemeClr val="dk1"/>
              </a:buClr>
              <a:buSzPts val="2000"/>
              <a:buFont typeface="Arial"/>
              <a:buChar char="•"/>
            </a:pPr>
            <a:r>
              <a:rPr b="0" i="0" lang="es-CO" sz="2000" u="none" cap="none" strike="noStrike">
                <a:solidFill>
                  <a:schemeClr val="dk1"/>
                </a:solidFill>
                <a:latin typeface="Calibri"/>
                <a:ea typeface="Calibri"/>
                <a:cs typeface="Calibri"/>
                <a:sym typeface="Calibri"/>
              </a:rPr>
              <a:t>Generar acciones colaborativas basadas en la generación de confianza.</a:t>
            </a:r>
            <a:endParaRPr/>
          </a:p>
        </p:txBody>
      </p:sp>
      <p:grpSp>
        <p:nvGrpSpPr>
          <p:cNvPr id="336" name="Google Shape;336;p22"/>
          <p:cNvGrpSpPr/>
          <p:nvPr/>
        </p:nvGrpSpPr>
        <p:grpSpPr>
          <a:xfrm>
            <a:off x="7416957" y="367484"/>
            <a:ext cx="1520265" cy="1585930"/>
            <a:chOff x="1619672" y="4320990"/>
            <a:chExt cx="1520265" cy="1585930"/>
          </a:xfrm>
        </p:grpSpPr>
        <p:pic>
          <p:nvPicPr>
            <p:cNvPr id="337" name="Google Shape;337;p22"/>
            <p:cNvPicPr preferRelativeResize="0"/>
            <p:nvPr/>
          </p:nvPicPr>
          <p:blipFill rotWithShape="1">
            <a:blip r:embed="rId3">
              <a:alphaModFix/>
            </a:blip>
            <a:srcRect b="0" l="0" r="0" t="0"/>
            <a:stretch/>
          </p:blipFill>
          <p:spPr>
            <a:xfrm>
              <a:off x="1619672" y="4437112"/>
              <a:ext cx="1520265" cy="1469808"/>
            </a:xfrm>
            <a:prstGeom prst="rect">
              <a:avLst/>
            </a:prstGeom>
            <a:noFill/>
            <a:ln>
              <a:noFill/>
            </a:ln>
          </p:spPr>
        </p:pic>
        <p:pic>
          <p:nvPicPr>
            <p:cNvPr id="338" name="Google Shape;338;p22"/>
            <p:cNvPicPr preferRelativeResize="0"/>
            <p:nvPr/>
          </p:nvPicPr>
          <p:blipFill rotWithShape="1">
            <a:blip r:embed="rId4">
              <a:alphaModFix/>
            </a:blip>
            <a:srcRect b="0" l="0" r="0" t="0"/>
            <a:stretch/>
          </p:blipFill>
          <p:spPr>
            <a:xfrm>
              <a:off x="2223032" y="4320990"/>
              <a:ext cx="789310" cy="791490"/>
            </a:xfrm>
            <a:prstGeom prst="rect">
              <a:avLst/>
            </a:prstGeom>
            <a:noFill/>
            <a:ln>
              <a:noFill/>
            </a:ln>
          </p:spPr>
        </p:pic>
      </p:grpSp>
      <p:pic>
        <p:nvPicPr>
          <p:cNvPr id="339" name="Google Shape;339;p22"/>
          <p:cNvPicPr preferRelativeResize="0"/>
          <p:nvPr/>
        </p:nvPicPr>
        <p:blipFill rotWithShape="1">
          <a:blip r:embed="rId5">
            <a:alphaModFix/>
          </a:blip>
          <a:srcRect b="0" l="0" r="0" t="0"/>
          <a:stretch/>
        </p:blipFill>
        <p:spPr>
          <a:xfrm>
            <a:off x="3457738" y="3645024"/>
            <a:ext cx="5456769" cy="3069165"/>
          </a:xfrm>
          <a:prstGeom prst="rect">
            <a:avLst/>
          </a:prstGeom>
          <a:noFill/>
          <a:ln>
            <a:noFill/>
          </a:ln>
        </p:spPr>
      </p:pic>
      <p:sp>
        <p:nvSpPr>
          <p:cNvPr id="340" name="Google Shape;340;p22"/>
          <p:cNvSpPr txBox="1"/>
          <p:nvPr/>
        </p:nvSpPr>
        <p:spPr>
          <a:xfrm>
            <a:off x="827584" y="4697875"/>
            <a:ext cx="2376264"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2000" u="none" cap="none" strike="noStrike">
                <a:solidFill>
                  <a:schemeClr val="dk1"/>
                </a:solidFill>
                <a:latin typeface="Calibri"/>
                <a:ea typeface="Calibri"/>
                <a:cs typeface="Calibri"/>
                <a:sym typeface="Calibri"/>
              </a:rPr>
              <a:t>Duración: </a:t>
            </a:r>
            <a:endParaRPr/>
          </a:p>
          <a:p>
            <a:pPr indent="0" lvl="0" marL="0" marR="0" rtl="0" algn="ctr">
              <a:spcBef>
                <a:spcPts val="0"/>
              </a:spcBef>
              <a:spcAft>
                <a:spcPts val="0"/>
              </a:spcAft>
              <a:buNone/>
            </a:pPr>
            <a:r>
              <a:rPr b="0" i="0" lang="es-CO" sz="2000" u="none" cap="none" strike="noStrike">
                <a:solidFill>
                  <a:schemeClr val="dk1"/>
                </a:solidFill>
                <a:latin typeface="Calibri"/>
                <a:ea typeface="Calibri"/>
                <a:cs typeface="Calibri"/>
                <a:sym typeface="Calibri"/>
              </a:rPr>
              <a:t>Máximo 6 meses</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23"/>
          <p:cNvSpPr/>
          <p:nvPr/>
        </p:nvSpPr>
        <p:spPr>
          <a:xfrm rot="-5400000">
            <a:off x="-3136610" y="3136614"/>
            <a:ext cx="6858000" cy="584775"/>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Porcentaje de avance del Proyecto</a:t>
            </a:r>
            <a:endParaRPr b="0" i="0" sz="2800" u="none" cap="none" strike="noStrike">
              <a:solidFill>
                <a:schemeClr val="lt1"/>
              </a:solidFill>
              <a:latin typeface="Calibri"/>
              <a:ea typeface="Calibri"/>
              <a:cs typeface="Calibri"/>
              <a:sym typeface="Calibri"/>
            </a:endParaRPr>
          </a:p>
        </p:txBody>
      </p:sp>
      <p:sp>
        <p:nvSpPr>
          <p:cNvPr id="346" name="Google Shape;346;p23"/>
          <p:cNvSpPr txBox="1"/>
          <p:nvPr/>
        </p:nvSpPr>
        <p:spPr>
          <a:xfrm>
            <a:off x="584778" y="689790"/>
            <a:ext cx="6798018" cy="273921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2400" u="none" cap="none" strike="noStrike">
                <a:solidFill>
                  <a:srgbClr val="00782C"/>
                </a:solidFill>
                <a:latin typeface="Calibri"/>
                <a:ea typeface="Calibri"/>
                <a:cs typeface="Calibri"/>
                <a:sym typeface="Calibri"/>
              </a:rPr>
              <a:t>ETAPA 3</a:t>
            </a:r>
            <a:endParaRPr/>
          </a:p>
          <a:p>
            <a:pPr indent="0" lvl="0" marL="0" marR="0" rtl="0" algn="ctr">
              <a:spcBef>
                <a:spcPts val="0"/>
              </a:spcBef>
              <a:spcAft>
                <a:spcPts val="0"/>
              </a:spcAft>
              <a:buNone/>
            </a:pPr>
            <a:r>
              <a:t/>
            </a:r>
            <a:endParaRPr b="1" i="0" sz="2400" u="none" cap="none" strike="noStrike">
              <a:solidFill>
                <a:srgbClr val="00782C"/>
              </a:solidFill>
              <a:latin typeface="Calibri"/>
              <a:ea typeface="Calibri"/>
              <a:cs typeface="Calibri"/>
              <a:sym typeface="Calibri"/>
            </a:endParaRPr>
          </a:p>
          <a:p>
            <a:pPr indent="-342900" lvl="0" marL="342900" marR="0" rtl="0" algn="just">
              <a:spcBef>
                <a:spcPts val="0"/>
              </a:spcBef>
              <a:spcAft>
                <a:spcPts val="0"/>
              </a:spcAft>
              <a:buClr>
                <a:schemeClr val="dk1"/>
              </a:buClr>
              <a:buSzPts val="2000"/>
              <a:buFont typeface="Arial"/>
              <a:buChar char="•"/>
            </a:pPr>
            <a:r>
              <a:rPr b="0" i="0" lang="es-CO" sz="2000" u="none" cap="none" strike="noStrike">
                <a:solidFill>
                  <a:schemeClr val="dk1"/>
                </a:solidFill>
                <a:latin typeface="Calibri"/>
                <a:ea typeface="Calibri"/>
                <a:cs typeface="Calibri"/>
                <a:sym typeface="Calibri"/>
              </a:rPr>
              <a:t>Implementar una figura participativa que permita la construcción y el desarrollo de alianzas.</a:t>
            </a:r>
            <a:endParaRPr/>
          </a:p>
          <a:p>
            <a:pPr indent="-342900" lvl="0" marL="342900" marR="0" rtl="0" algn="just">
              <a:spcBef>
                <a:spcPts val="0"/>
              </a:spcBef>
              <a:spcAft>
                <a:spcPts val="0"/>
              </a:spcAft>
              <a:buClr>
                <a:schemeClr val="dk1"/>
              </a:buClr>
              <a:buSzPts val="2000"/>
              <a:buFont typeface="Arial"/>
              <a:buChar char="•"/>
            </a:pPr>
            <a:r>
              <a:rPr b="0" i="0" lang="es-CO" sz="2000" u="none" cap="none" strike="noStrike">
                <a:solidFill>
                  <a:schemeClr val="dk1"/>
                </a:solidFill>
                <a:latin typeface="Calibri"/>
                <a:ea typeface="Calibri"/>
                <a:cs typeface="Calibri"/>
                <a:sym typeface="Calibri"/>
              </a:rPr>
              <a:t>Construir colectivamente con actores sociales iniciativas gana – gana relacionadas con temas empresariales objetivo.</a:t>
            </a:r>
            <a:endParaRPr b="0" i="0" sz="2000" u="none" cap="none" strike="noStrike">
              <a:solidFill>
                <a:schemeClr val="dk1"/>
              </a:solidFill>
              <a:latin typeface="Calibri"/>
              <a:ea typeface="Calibri"/>
              <a:cs typeface="Calibri"/>
              <a:sym typeface="Calibri"/>
            </a:endParaRPr>
          </a:p>
          <a:p>
            <a:pPr indent="-342900" lvl="0" marL="342900" marR="0" rtl="0" algn="just">
              <a:spcBef>
                <a:spcPts val="0"/>
              </a:spcBef>
              <a:spcAft>
                <a:spcPts val="0"/>
              </a:spcAft>
              <a:buClr>
                <a:schemeClr val="dk1"/>
              </a:buClr>
              <a:buSzPts val="2000"/>
              <a:buFont typeface="Arial"/>
              <a:buChar char="•"/>
            </a:pPr>
            <a:r>
              <a:rPr b="0" i="0" lang="es-CO" sz="2000" u="none" cap="none" strike="noStrike">
                <a:solidFill>
                  <a:schemeClr val="dk1"/>
                </a:solidFill>
                <a:latin typeface="Calibri"/>
                <a:ea typeface="Calibri"/>
                <a:cs typeface="Calibri"/>
                <a:sym typeface="Calibri"/>
              </a:rPr>
              <a:t>Formalizar alianzas.</a:t>
            </a:r>
            <a:endParaRPr b="0" i="0" sz="2000" u="none" cap="none" strike="noStrike">
              <a:solidFill>
                <a:schemeClr val="dk1"/>
              </a:solidFill>
              <a:latin typeface="Calibri"/>
              <a:ea typeface="Calibri"/>
              <a:cs typeface="Calibri"/>
              <a:sym typeface="Calibri"/>
            </a:endParaRPr>
          </a:p>
          <a:p>
            <a:pPr indent="-342900" lvl="0" marL="342900" marR="0" rtl="0" algn="just">
              <a:spcBef>
                <a:spcPts val="0"/>
              </a:spcBef>
              <a:spcAft>
                <a:spcPts val="0"/>
              </a:spcAft>
              <a:buClr>
                <a:schemeClr val="dk1"/>
              </a:buClr>
              <a:buSzPts val="2000"/>
              <a:buFont typeface="Arial"/>
              <a:buChar char="•"/>
            </a:pPr>
            <a:r>
              <a:rPr b="0" i="0" lang="es-CO" sz="2000" u="none" cap="none" strike="noStrike">
                <a:solidFill>
                  <a:schemeClr val="dk1"/>
                </a:solidFill>
                <a:latin typeface="Calibri"/>
                <a:ea typeface="Calibri"/>
                <a:cs typeface="Calibri"/>
                <a:sym typeface="Calibri"/>
              </a:rPr>
              <a:t>Implementar el desarrollo de las diferentes iniciativas</a:t>
            </a:r>
            <a:endParaRPr b="0" i="0" sz="2000" u="none" cap="none" strike="noStrike">
              <a:solidFill>
                <a:schemeClr val="dk1"/>
              </a:solidFill>
              <a:latin typeface="Calibri"/>
              <a:ea typeface="Calibri"/>
              <a:cs typeface="Calibri"/>
              <a:sym typeface="Calibri"/>
            </a:endParaRPr>
          </a:p>
        </p:txBody>
      </p:sp>
      <p:grpSp>
        <p:nvGrpSpPr>
          <p:cNvPr id="347" name="Google Shape;347;p23"/>
          <p:cNvGrpSpPr/>
          <p:nvPr/>
        </p:nvGrpSpPr>
        <p:grpSpPr>
          <a:xfrm>
            <a:off x="7382796" y="692696"/>
            <a:ext cx="1511177" cy="1504616"/>
            <a:chOff x="1835696" y="2052706"/>
            <a:chExt cx="1511177" cy="1504616"/>
          </a:xfrm>
        </p:grpSpPr>
        <p:pic>
          <p:nvPicPr>
            <p:cNvPr id="348" name="Google Shape;348;p23"/>
            <p:cNvPicPr preferRelativeResize="0"/>
            <p:nvPr/>
          </p:nvPicPr>
          <p:blipFill rotWithShape="1">
            <a:blip r:embed="rId3">
              <a:alphaModFix/>
            </a:blip>
            <a:srcRect b="0" l="0" r="0" t="0"/>
            <a:stretch/>
          </p:blipFill>
          <p:spPr>
            <a:xfrm>
              <a:off x="1835696" y="2052706"/>
              <a:ext cx="1511177" cy="1461022"/>
            </a:xfrm>
            <a:prstGeom prst="rect">
              <a:avLst/>
            </a:prstGeom>
            <a:noFill/>
            <a:ln>
              <a:noFill/>
            </a:ln>
          </p:spPr>
        </p:pic>
        <p:pic>
          <p:nvPicPr>
            <p:cNvPr id="349" name="Google Shape;349;p23"/>
            <p:cNvPicPr preferRelativeResize="0"/>
            <p:nvPr/>
          </p:nvPicPr>
          <p:blipFill rotWithShape="1">
            <a:blip r:embed="rId4">
              <a:alphaModFix/>
            </a:blip>
            <a:srcRect b="0" l="0" r="0" t="0"/>
            <a:stretch/>
          </p:blipFill>
          <p:spPr>
            <a:xfrm>
              <a:off x="2472819" y="2783217"/>
              <a:ext cx="771973" cy="774105"/>
            </a:xfrm>
            <a:prstGeom prst="rect">
              <a:avLst/>
            </a:prstGeom>
            <a:noFill/>
            <a:ln>
              <a:noFill/>
            </a:ln>
          </p:spPr>
        </p:pic>
      </p:grpSp>
      <p:pic>
        <p:nvPicPr>
          <p:cNvPr id="350" name="Google Shape;350;p23"/>
          <p:cNvPicPr preferRelativeResize="0"/>
          <p:nvPr/>
        </p:nvPicPr>
        <p:blipFill rotWithShape="1">
          <a:blip r:embed="rId5">
            <a:alphaModFix/>
          </a:blip>
          <a:srcRect b="0" l="0" r="0" t="0"/>
          <a:stretch/>
        </p:blipFill>
        <p:spPr>
          <a:xfrm>
            <a:off x="3707904" y="3595232"/>
            <a:ext cx="5083988" cy="3188696"/>
          </a:xfrm>
          <a:prstGeom prst="rect">
            <a:avLst/>
          </a:prstGeom>
          <a:noFill/>
          <a:ln>
            <a:noFill/>
          </a:ln>
        </p:spPr>
      </p:pic>
      <p:sp>
        <p:nvSpPr>
          <p:cNvPr id="351" name="Google Shape;351;p23"/>
          <p:cNvSpPr txBox="1"/>
          <p:nvPr/>
        </p:nvSpPr>
        <p:spPr>
          <a:xfrm>
            <a:off x="1187624" y="4773426"/>
            <a:ext cx="2349800"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2800" u="none" cap="none" strike="noStrike">
                <a:solidFill>
                  <a:schemeClr val="dk1"/>
                </a:solidFill>
                <a:latin typeface="Calibri"/>
                <a:ea typeface="Calibri"/>
                <a:cs typeface="Calibri"/>
                <a:sym typeface="Calibri"/>
              </a:rPr>
              <a:t>Duración: </a:t>
            </a:r>
            <a:endParaRPr/>
          </a:p>
          <a:p>
            <a:pPr indent="0" lvl="0" marL="0" marR="0" rtl="0" algn="ctr">
              <a:spcBef>
                <a:spcPts val="0"/>
              </a:spcBef>
              <a:spcAft>
                <a:spcPts val="0"/>
              </a:spcAft>
              <a:buNone/>
            </a:pPr>
            <a:r>
              <a:rPr b="0" i="0" lang="es-CO" sz="2800" u="none" cap="none" strike="noStrike">
                <a:solidFill>
                  <a:schemeClr val="dk1"/>
                </a:solidFill>
                <a:latin typeface="Calibri"/>
                <a:ea typeface="Calibri"/>
                <a:cs typeface="Calibri"/>
                <a:sym typeface="Calibri"/>
              </a:rPr>
              <a:t>1 Año</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24"/>
          <p:cNvSpPr/>
          <p:nvPr/>
        </p:nvSpPr>
        <p:spPr>
          <a:xfrm rot="-5400000">
            <a:off x="-3136610" y="3136614"/>
            <a:ext cx="6858000" cy="584775"/>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Porcentaje de avance del Proyecto</a:t>
            </a:r>
            <a:endParaRPr b="0" i="0" sz="2800" u="none" cap="none" strike="noStrike">
              <a:solidFill>
                <a:schemeClr val="lt1"/>
              </a:solidFill>
              <a:latin typeface="Calibri"/>
              <a:ea typeface="Calibri"/>
              <a:cs typeface="Calibri"/>
              <a:sym typeface="Calibri"/>
            </a:endParaRPr>
          </a:p>
        </p:txBody>
      </p:sp>
      <p:grpSp>
        <p:nvGrpSpPr>
          <p:cNvPr id="357" name="Google Shape;357;p24"/>
          <p:cNvGrpSpPr/>
          <p:nvPr/>
        </p:nvGrpSpPr>
        <p:grpSpPr>
          <a:xfrm>
            <a:off x="7380312" y="692697"/>
            <a:ext cx="1548080" cy="1584176"/>
            <a:chOff x="3813665" y="1628800"/>
            <a:chExt cx="1908120" cy="1728191"/>
          </a:xfrm>
        </p:grpSpPr>
        <p:pic>
          <p:nvPicPr>
            <p:cNvPr id="358" name="Google Shape;358;p24"/>
            <p:cNvPicPr preferRelativeResize="0"/>
            <p:nvPr/>
          </p:nvPicPr>
          <p:blipFill rotWithShape="1">
            <a:blip r:embed="rId3">
              <a:alphaModFix/>
            </a:blip>
            <a:srcRect b="0" l="0" r="0" t="0"/>
            <a:stretch/>
          </p:blipFill>
          <p:spPr>
            <a:xfrm>
              <a:off x="4328829" y="1628800"/>
              <a:ext cx="1392956" cy="1363651"/>
            </a:xfrm>
            <a:prstGeom prst="rect">
              <a:avLst/>
            </a:prstGeom>
            <a:noFill/>
            <a:ln>
              <a:noFill/>
            </a:ln>
          </p:spPr>
        </p:pic>
        <p:pic>
          <p:nvPicPr>
            <p:cNvPr id="359" name="Google Shape;359;p24"/>
            <p:cNvPicPr preferRelativeResize="0"/>
            <p:nvPr/>
          </p:nvPicPr>
          <p:blipFill rotWithShape="1">
            <a:blip r:embed="rId4">
              <a:alphaModFix/>
            </a:blip>
            <a:srcRect b="0" l="0" r="0" t="0"/>
            <a:stretch/>
          </p:blipFill>
          <p:spPr>
            <a:xfrm>
              <a:off x="3813665" y="2310624"/>
              <a:ext cx="1046367" cy="1046367"/>
            </a:xfrm>
            <a:prstGeom prst="rect">
              <a:avLst/>
            </a:prstGeom>
            <a:noFill/>
            <a:ln>
              <a:noFill/>
            </a:ln>
          </p:spPr>
        </p:pic>
      </p:grpSp>
      <p:sp>
        <p:nvSpPr>
          <p:cNvPr id="360" name="Google Shape;360;p24"/>
          <p:cNvSpPr txBox="1"/>
          <p:nvPr/>
        </p:nvSpPr>
        <p:spPr>
          <a:xfrm>
            <a:off x="827584" y="241040"/>
            <a:ext cx="6336704" cy="298543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2400" u="none" cap="none" strike="noStrike">
                <a:solidFill>
                  <a:srgbClr val="00782C"/>
                </a:solidFill>
                <a:latin typeface="Calibri"/>
                <a:ea typeface="Calibri"/>
                <a:cs typeface="Calibri"/>
                <a:sym typeface="Calibri"/>
              </a:rPr>
              <a:t>ETAPA 4</a:t>
            </a:r>
            <a:endParaRPr/>
          </a:p>
          <a:p>
            <a:pPr indent="0" lvl="0" marL="0" marR="0" rtl="0" algn="ctr">
              <a:spcBef>
                <a:spcPts val="0"/>
              </a:spcBef>
              <a:spcAft>
                <a:spcPts val="0"/>
              </a:spcAft>
              <a:buNone/>
            </a:pPr>
            <a:r>
              <a:t/>
            </a:r>
            <a:endParaRPr b="1" i="0" sz="2000" u="none" cap="none" strike="noStrike">
              <a:solidFill>
                <a:srgbClr val="00782C"/>
              </a:solidFill>
              <a:latin typeface="Calibri"/>
              <a:ea typeface="Calibri"/>
              <a:cs typeface="Calibri"/>
              <a:sym typeface="Calibri"/>
            </a:endParaRPr>
          </a:p>
          <a:p>
            <a:pPr indent="-342900" lvl="0" marL="342900" marR="0" rtl="0" algn="just">
              <a:spcBef>
                <a:spcPts val="0"/>
              </a:spcBef>
              <a:spcAft>
                <a:spcPts val="0"/>
              </a:spcAft>
              <a:buClr>
                <a:schemeClr val="dk1"/>
              </a:buClr>
              <a:buSzPts val="1800"/>
              <a:buFont typeface="Arial"/>
              <a:buChar char="•"/>
            </a:pPr>
            <a:r>
              <a:rPr b="0" i="0" lang="es-CO" sz="1800" u="none" cap="none" strike="noStrike">
                <a:solidFill>
                  <a:schemeClr val="dk1"/>
                </a:solidFill>
                <a:latin typeface="Calibri"/>
                <a:ea typeface="Calibri"/>
                <a:cs typeface="Calibri"/>
                <a:sym typeface="Calibri"/>
              </a:rPr>
              <a:t>Garantizar el monitoreo, seguimiento y evaluación de la estrategia de manera transversal y durante el desarrollo de cada una de las fases</a:t>
            </a:r>
            <a:endParaRPr/>
          </a:p>
          <a:p>
            <a:pPr indent="-342900" lvl="0" marL="342900" marR="0" rtl="0" algn="just">
              <a:spcBef>
                <a:spcPts val="0"/>
              </a:spcBef>
              <a:spcAft>
                <a:spcPts val="0"/>
              </a:spcAft>
              <a:buClr>
                <a:schemeClr val="dk1"/>
              </a:buClr>
              <a:buSzPts val="1800"/>
              <a:buFont typeface="Arial"/>
              <a:buChar char="•"/>
            </a:pPr>
            <a:r>
              <a:rPr b="0" i="0" lang="es-CO" sz="1800" u="none" cap="none" strike="noStrike">
                <a:solidFill>
                  <a:schemeClr val="dk1"/>
                </a:solidFill>
                <a:latin typeface="Calibri"/>
                <a:ea typeface="Calibri"/>
                <a:cs typeface="Calibri"/>
                <a:sym typeface="Calibri"/>
              </a:rPr>
              <a:t>Documentar el desarrollo de la estrategia.</a:t>
            </a:r>
            <a:endParaRPr b="0" i="0" sz="1800" u="none" cap="none" strike="noStrike">
              <a:solidFill>
                <a:schemeClr val="dk1"/>
              </a:solidFill>
              <a:latin typeface="Calibri"/>
              <a:ea typeface="Calibri"/>
              <a:cs typeface="Calibri"/>
              <a:sym typeface="Calibri"/>
            </a:endParaRPr>
          </a:p>
          <a:p>
            <a:pPr indent="-342900" lvl="0" marL="342900" marR="0" rtl="0" algn="just">
              <a:spcBef>
                <a:spcPts val="0"/>
              </a:spcBef>
              <a:spcAft>
                <a:spcPts val="0"/>
              </a:spcAft>
              <a:buClr>
                <a:schemeClr val="dk1"/>
              </a:buClr>
              <a:buSzPts val="1800"/>
              <a:buFont typeface="Arial"/>
              <a:buChar char="•"/>
            </a:pPr>
            <a:r>
              <a:rPr b="0" i="0" lang="es-CO" sz="1800" u="none" cap="none" strike="noStrike">
                <a:solidFill>
                  <a:schemeClr val="dk1"/>
                </a:solidFill>
                <a:latin typeface="Calibri"/>
                <a:ea typeface="Calibri"/>
                <a:cs typeface="Calibri"/>
                <a:sym typeface="Calibri"/>
              </a:rPr>
              <a:t>Sistematizar la experiencia.</a:t>
            </a:r>
            <a:endParaRPr b="0" i="0" sz="1800" u="none" cap="none" strike="noStrike">
              <a:solidFill>
                <a:schemeClr val="dk1"/>
              </a:solidFill>
              <a:latin typeface="Calibri"/>
              <a:ea typeface="Calibri"/>
              <a:cs typeface="Calibri"/>
              <a:sym typeface="Calibri"/>
            </a:endParaRPr>
          </a:p>
          <a:p>
            <a:pPr indent="-342900" lvl="0" marL="342900" marR="0" rtl="0" algn="just">
              <a:spcBef>
                <a:spcPts val="0"/>
              </a:spcBef>
              <a:spcAft>
                <a:spcPts val="0"/>
              </a:spcAft>
              <a:buClr>
                <a:schemeClr val="dk1"/>
              </a:buClr>
              <a:buSzPts val="1800"/>
              <a:buFont typeface="Arial"/>
              <a:buChar char="•"/>
            </a:pPr>
            <a:r>
              <a:rPr b="0" i="0" lang="es-CO" sz="1800" u="none" cap="none" strike="noStrike">
                <a:solidFill>
                  <a:schemeClr val="dk1"/>
                </a:solidFill>
                <a:latin typeface="Calibri"/>
                <a:ea typeface="Calibri"/>
                <a:cs typeface="Calibri"/>
                <a:sym typeface="Calibri"/>
              </a:rPr>
              <a:t>Validar y promover la estrategia como buena práctica empresarial.</a:t>
            </a:r>
            <a:endParaRPr/>
          </a:p>
          <a:p>
            <a:pPr indent="-342900" lvl="0" marL="342900" marR="0" rtl="0" algn="just">
              <a:spcBef>
                <a:spcPts val="0"/>
              </a:spcBef>
              <a:spcAft>
                <a:spcPts val="0"/>
              </a:spcAft>
              <a:buClr>
                <a:schemeClr val="dk1"/>
              </a:buClr>
              <a:buSzPts val="1800"/>
              <a:buFont typeface="Arial"/>
              <a:buChar char="•"/>
            </a:pPr>
            <a:r>
              <a:rPr b="0" i="0" lang="es-CO" sz="1800" u="none" cap="none" strike="noStrike">
                <a:solidFill>
                  <a:schemeClr val="dk1"/>
                </a:solidFill>
                <a:latin typeface="Calibri"/>
                <a:ea typeface="Calibri"/>
                <a:cs typeface="Calibri"/>
                <a:sym typeface="Calibri"/>
              </a:rPr>
              <a:t>Replicar la estrategia en zonas de interés de la empresa.</a:t>
            </a:r>
            <a:endParaRPr b="0" i="0" sz="1800" u="none" cap="none" strike="noStrike">
              <a:solidFill>
                <a:schemeClr val="dk1"/>
              </a:solidFill>
              <a:latin typeface="Calibri"/>
              <a:ea typeface="Calibri"/>
              <a:cs typeface="Calibri"/>
              <a:sym typeface="Calibri"/>
            </a:endParaRPr>
          </a:p>
        </p:txBody>
      </p:sp>
      <p:pic>
        <p:nvPicPr>
          <p:cNvPr id="361" name="Google Shape;361;p24"/>
          <p:cNvPicPr preferRelativeResize="0"/>
          <p:nvPr/>
        </p:nvPicPr>
        <p:blipFill rotWithShape="1">
          <a:blip r:embed="rId5">
            <a:alphaModFix/>
          </a:blip>
          <a:srcRect b="0" l="0" r="0" t="0"/>
          <a:stretch/>
        </p:blipFill>
        <p:spPr>
          <a:xfrm>
            <a:off x="4271064" y="3193794"/>
            <a:ext cx="4657328" cy="3629045"/>
          </a:xfrm>
          <a:prstGeom prst="rect">
            <a:avLst/>
          </a:prstGeom>
          <a:noFill/>
          <a:ln>
            <a:noFill/>
          </a:ln>
        </p:spPr>
      </p:pic>
      <p:sp>
        <p:nvSpPr>
          <p:cNvPr id="362" name="Google Shape;362;p24"/>
          <p:cNvSpPr txBox="1"/>
          <p:nvPr/>
        </p:nvSpPr>
        <p:spPr>
          <a:xfrm>
            <a:off x="827584" y="4437111"/>
            <a:ext cx="3204356"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2000" u="none" cap="none" strike="noStrike">
                <a:solidFill>
                  <a:schemeClr val="dk1"/>
                </a:solidFill>
                <a:latin typeface="Calibri"/>
                <a:ea typeface="Calibri"/>
                <a:cs typeface="Calibri"/>
                <a:sym typeface="Calibri"/>
              </a:rPr>
              <a:t>Duración: </a:t>
            </a:r>
            <a:r>
              <a:rPr b="0" i="0" lang="es-CO" sz="2000" u="none" cap="none" strike="noStrike">
                <a:solidFill>
                  <a:schemeClr val="dk1"/>
                </a:solidFill>
                <a:latin typeface="Calibri"/>
                <a:ea typeface="Calibri"/>
                <a:cs typeface="Calibri"/>
                <a:sym typeface="Calibri"/>
              </a:rPr>
              <a:t>Transversal al desarrollo del proyecto + 3 meses </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25"/>
          <p:cNvSpPr txBox="1"/>
          <p:nvPr>
            <p:ph type="ctrTitle"/>
          </p:nvPr>
        </p:nvSpPr>
        <p:spPr>
          <a:xfrm>
            <a:off x="627548" y="836712"/>
            <a:ext cx="6896780" cy="223224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s-CO"/>
              <a:t>3. Avances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cxnSp>
        <p:nvCxnSpPr>
          <p:cNvPr id="372" name="Google Shape;372;p26"/>
          <p:cNvCxnSpPr>
            <a:stCxn id="373" idx="1"/>
          </p:cNvCxnSpPr>
          <p:nvPr/>
        </p:nvCxnSpPr>
        <p:spPr>
          <a:xfrm>
            <a:off x="2439594" y="4491237"/>
            <a:ext cx="6408600" cy="0"/>
          </a:xfrm>
          <a:prstGeom prst="straightConnector1">
            <a:avLst/>
          </a:prstGeom>
          <a:noFill/>
          <a:ln cap="flat" cmpd="sng" w="57150">
            <a:solidFill>
              <a:schemeClr val="dk2"/>
            </a:solidFill>
            <a:prstDash val="dot"/>
            <a:round/>
            <a:headEnd len="sm" w="sm" type="none"/>
            <a:tailEnd len="med" w="med" type="stealth"/>
          </a:ln>
        </p:spPr>
      </p:cxnSp>
      <p:cxnSp>
        <p:nvCxnSpPr>
          <p:cNvPr id="374" name="Google Shape;374;p26"/>
          <p:cNvCxnSpPr>
            <a:stCxn id="375" idx="1"/>
          </p:cNvCxnSpPr>
          <p:nvPr/>
        </p:nvCxnSpPr>
        <p:spPr>
          <a:xfrm>
            <a:off x="2439594" y="2996952"/>
            <a:ext cx="6408600" cy="0"/>
          </a:xfrm>
          <a:prstGeom prst="straightConnector1">
            <a:avLst/>
          </a:prstGeom>
          <a:noFill/>
          <a:ln cap="flat" cmpd="sng" w="57150">
            <a:solidFill>
              <a:schemeClr val="dk2"/>
            </a:solidFill>
            <a:prstDash val="dot"/>
            <a:round/>
            <a:headEnd len="sm" w="sm" type="none"/>
            <a:tailEnd len="med" w="med" type="stealth"/>
          </a:ln>
        </p:spPr>
      </p:cxnSp>
      <p:sp>
        <p:nvSpPr>
          <p:cNvPr id="376" name="Google Shape;376;p26"/>
          <p:cNvSpPr/>
          <p:nvPr/>
        </p:nvSpPr>
        <p:spPr>
          <a:xfrm rot="-5400000">
            <a:off x="-3136610" y="3136614"/>
            <a:ext cx="6858000" cy="584775"/>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Porcentaje de avance del Proyecto</a:t>
            </a:r>
            <a:endParaRPr b="0" i="0" sz="2800" u="none" cap="none" strike="noStrike">
              <a:solidFill>
                <a:schemeClr val="lt1"/>
              </a:solidFill>
              <a:latin typeface="Calibri"/>
              <a:ea typeface="Calibri"/>
              <a:cs typeface="Calibri"/>
              <a:sym typeface="Calibri"/>
            </a:endParaRPr>
          </a:p>
        </p:txBody>
      </p:sp>
      <p:sp>
        <p:nvSpPr>
          <p:cNvPr id="377" name="Google Shape;377;p26"/>
          <p:cNvSpPr/>
          <p:nvPr/>
        </p:nvSpPr>
        <p:spPr>
          <a:xfrm>
            <a:off x="6976098" y="4203205"/>
            <a:ext cx="1368152" cy="576064"/>
          </a:xfrm>
          <a:prstGeom prst="roundRect">
            <a:avLst>
              <a:gd fmla="val 16667" name="adj"/>
            </a:avLst>
          </a:prstGeom>
          <a:solidFill>
            <a:srgbClr val="F2F2F2"/>
          </a:solidFill>
          <a:ln cap="flat" cmpd="sng" w="12700">
            <a:solidFill>
              <a:schemeClr val="dk2"/>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378" name="Google Shape;378;p26"/>
          <p:cNvSpPr/>
          <p:nvPr/>
        </p:nvSpPr>
        <p:spPr>
          <a:xfrm>
            <a:off x="5463930" y="4203205"/>
            <a:ext cx="1368152" cy="576064"/>
          </a:xfrm>
          <a:prstGeom prst="roundRect">
            <a:avLst>
              <a:gd fmla="val 16667" name="adj"/>
            </a:avLst>
          </a:prstGeom>
          <a:solidFill>
            <a:srgbClr val="F2F2F2"/>
          </a:solidFill>
          <a:ln cap="flat" cmpd="sng" w="12700">
            <a:solidFill>
              <a:schemeClr val="dk2"/>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379" name="Google Shape;379;p26"/>
          <p:cNvSpPr/>
          <p:nvPr/>
        </p:nvSpPr>
        <p:spPr>
          <a:xfrm>
            <a:off x="3960146" y="4203205"/>
            <a:ext cx="1368152" cy="576064"/>
          </a:xfrm>
          <a:prstGeom prst="roundRect">
            <a:avLst>
              <a:gd fmla="val 16667" name="adj"/>
            </a:avLst>
          </a:prstGeom>
          <a:solidFill>
            <a:srgbClr val="FFD966"/>
          </a:solidFill>
          <a:ln cap="flat" cmpd="sng" w="12700">
            <a:solidFill>
              <a:srgbClr val="7F7F7F"/>
            </a:solidFill>
            <a:prstDash val="dot"/>
            <a:round/>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b="1" i="0" lang="es-CO" sz="1350" u="none" cap="none" strike="noStrike">
                <a:solidFill>
                  <a:schemeClr val="dk1"/>
                </a:solidFill>
                <a:latin typeface="Verdana"/>
                <a:ea typeface="Verdana"/>
                <a:cs typeface="Verdana"/>
                <a:sym typeface="Verdana"/>
              </a:rPr>
              <a:t>En Proceso</a:t>
            </a:r>
            <a:endParaRPr b="1" i="0" sz="1350" u="none" cap="none" strike="noStrike">
              <a:solidFill>
                <a:schemeClr val="dk1"/>
              </a:solidFill>
              <a:latin typeface="Verdana"/>
              <a:ea typeface="Verdana"/>
              <a:cs typeface="Verdana"/>
              <a:sym typeface="Verdana"/>
            </a:endParaRPr>
          </a:p>
        </p:txBody>
      </p:sp>
      <p:sp>
        <p:nvSpPr>
          <p:cNvPr id="373" name="Google Shape;373;p26"/>
          <p:cNvSpPr/>
          <p:nvPr/>
        </p:nvSpPr>
        <p:spPr>
          <a:xfrm>
            <a:off x="2439594" y="4203205"/>
            <a:ext cx="1368152" cy="576064"/>
          </a:xfrm>
          <a:prstGeom prst="roundRect">
            <a:avLst>
              <a:gd fmla="val 16667" name="adj"/>
            </a:avLst>
          </a:prstGeom>
          <a:solidFill>
            <a:srgbClr val="9CC12B"/>
          </a:solidFill>
          <a:ln cap="flat" cmpd="sng" w="12700">
            <a:solidFill>
              <a:schemeClr val="dk2"/>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380" name="Google Shape;380;p26"/>
          <p:cNvSpPr/>
          <p:nvPr/>
        </p:nvSpPr>
        <p:spPr>
          <a:xfrm>
            <a:off x="6976098" y="2708920"/>
            <a:ext cx="1368152" cy="576064"/>
          </a:xfrm>
          <a:prstGeom prst="roundRect">
            <a:avLst>
              <a:gd fmla="val 16667" name="adj"/>
            </a:avLst>
          </a:prstGeom>
          <a:solidFill>
            <a:srgbClr val="F2F2F2"/>
          </a:solidFill>
          <a:ln cap="flat" cmpd="sng" w="12700">
            <a:solidFill>
              <a:schemeClr val="dk2"/>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381" name="Google Shape;381;p26"/>
          <p:cNvSpPr/>
          <p:nvPr/>
        </p:nvSpPr>
        <p:spPr>
          <a:xfrm>
            <a:off x="5463930" y="2708920"/>
            <a:ext cx="1368152" cy="576064"/>
          </a:xfrm>
          <a:prstGeom prst="roundRect">
            <a:avLst>
              <a:gd fmla="val 16667" name="adj"/>
            </a:avLst>
          </a:prstGeom>
          <a:solidFill>
            <a:srgbClr val="FFD966"/>
          </a:solidFill>
          <a:ln cap="flat" cmpd="sng" w="12700">
            <a:solidFill>
              <a:schemeClr val="dk2"/>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s-CO" sz="1400" u="none" cap="none" strike="noStrike">
                <a:solidFill>
                  <a:schemeClr val="dk1"/>
                </a:solidFill>
                <a:latin typeface="Verdana"/>
                <a:ea typeface="Verdana"/>
                <a:cs typeface="Verdana"/>
                <a:sym typeface="Verdana"/>
              </a:rPr>
              <a:t>En proceso</a:t>
            </a:r>
            <a:endParaRPr/>
          </a:p>
        </p:txBody>
      </p:sp>
      <p:sp>
        <p:nvSpPr>
          <p:cNvPr id="382" name="Google Shape;382;p26"/>
          <p:cNvSpPr/>
          <p:nvPr/>
        </p:nvSpPr>
        <p:spPr>
          <a:xfrm>
            <a:off x="3960146" y="2708920"/>
            <a:ext cx="1368152" cy="576064"/>
          </a:xfrm>
          <a:prstGeom prst="roundRect">
            <a:avLst>
              <a:gd fmla="val 16667" name="adj"/>
            </a:avLst>
          </a:prstGeom>
          <a:solidFill>
            <a:srgbClr val="9CC12B"/>
          </a:solidFill>
          <a:ln cap="flat" cmpd="sng" w="12700">
            <a:solidFill>
              <a:schemeClr val="dk2"/>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375" name="Google Shape;375;p26"/>
          <p:cNvSpPr/>
          <p:nvPr/>
        </p:nvSpPr>
        <p:spPr>
          <a:xfrm>
            <a:off x="2439594" y="2708920"/>
            <a:ext cx="1368152" cy="576064"/>
          </a:xfrm>
          <a:prstGeom prst="roundRect">
            <a:avLst>
              <a:gd fmla="val 16667" name="adj"/>
            </a:avLst>
          </a:prstGeom>
          <a:solidFill>
            <a:srgbClr val="9CC12B"/>
          </a:solidFill>
          <a:ln cap="flat" cmpd="sng" w="12700">
            <a:solidFill>
              <a:schemeClr val="dk2"/>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383" name="Google Shape;383;p26"/>
          <p:cNvSpPr txBox="1"/>
          <p:nvPr/>
        </p:nvSpPr>
        <p:spPr>
          <a:xfrm>
            <a:off x="783410" y="2812286"/>
            <a:ext cx="1409146"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800" u="none" cap="none" strike="noStrike">
                <a:solidFill>
                  <a:schemeClr val="dk1"/>
                </a:solidFill>
                <a:latin typeface="Arial"/>
                <a:ea typeface="Arial"/>
                <a:cs typeface="Arial"/>
                <a:sym typeface="Arial"/>
              </a:rPr>
              <a:t>La Dorada</a:t>
            </a:r>
            <a:endParaRPr b="1" i="0" sz="1800" u="none" cap="none" strike="noStrike">
              <a:solidFill>
                <a:schemeClr val="dk1"/>
              </a:solidFill>
              <a:latin typeface="Arial"/>
              <a:ea typeface="Arial"/>
              <a:cs typeface="Arial"/>
              <a:sym typeface="Arial"/>
            </a:endParaRPr>
          </a:p>
        </p:txBody>
      </p:sp>
      <p:sp>
        <p:nvSpPr>
          <p:cNvPr id="384" name="Google Shape;384;p26"/>
          <p:cNvSpPr txBox="1"/>
          <p:nvPr/>
        </p:nvSpPr>
        <p:spPr>
          <a:xfrm>
            <a:off x="830266" y="4306571"/>
            <a:ext cx="1409146"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800" u="none" cap="none" strike="noStrike">
                <a:solidFill>
                  <a:schemeClr val="dk1"/>
                </a:solidFill>
                <a:latin typeface="Arial"/>
                <a:ea typeface="Arial"/>
                <a:cs typeface="Arial"/>
                <a:sym typeface="Arial"/>
              </a:rPr>
              <a:t>Manizales</a:t>
            </a:r>
            <a:endParaRPr b="1" i="0" sz="1800" u="none" cap="none" strike="noStrike">
              <a:solidFill>
                <a:schemeClr val="dk1"/>
              </a:solidFill>
              <a:latin typeface="Arial"/>
              <a:ea typeface="Arial"/>
              <a:cs typeface="Arial"/>
              <a:sym typeface="Arial"/>
            </a:endParaRPr>
          </a:p>
        </p:txBody>
      </p:sp>
      <p:sp>
        <p:nvSpPr>
          <p:cNvPr id="385" name="Google Shape;385;p26"/>
          <p:cNvSpPr txBox="1"/>
          <p:nvPr/>
        </p:nvSpPr>
        <p:spPr>
          <a:xfrm>
            <a:off x="2446931" y="1772816"/>
            <a:ext cx="140914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2400" u="none" cap="none" strike="noStrike">
                <a:solidFill>
                  <a:srgbClr val="00782C"/>
                </a:solidFill>
                <a:latin typeface="Arial"/>
                <a:ea typeface="Arial"/>
                <a:cs typeface="Arial"/>
                <a:sym typeface="Arial"/>
              </a:rPr>
              <a:t>Fase 1</a:t>
            </a:r>
            <a:endParaRPr b="1" i="0" sz="2400" u="none" cap="none" strike="noStrike">
              <a:solidFill>
                <a:srgbClr val="00782C"/>
              </a:solidFill>
              <a:latin typeface="Arial"/>
              <a:ea typeface="Arial"/>
              <a:cs typeface="Arial"/>
              <a:sym typeface="Arial"/>
            </a:endParaRPr>
          </a:p>
        </p:txBody>
      </p:sp>
      <p:sp>
        <p:nvSpPr>
          <p:cNvPr id="386" name="Google Shape;386;p26"/>
          <p:cNvSpPr txBox="1"/>
          <p:nvPr/>
        </p:nvSpPr>
        <p:spPr>
          <a:xfrm>
            <a:off x="3939649" y="1800578"/>
            <a:ext cx="140914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2400" u="none" cap="none" strike="noStrike">
                <a:solidFill>
                  <a:srgbClr val="00782C"/>
                </a:solidFill>
                <a:latin typeface="Arial"/>
                <a:ea typeface="Arial"/>
                <a:cs typeface="Arial"/>
                <a:sym typeface="Arial"/>
              </a:rPr>
              <a:t>Fase 2</a:t>
            </a:r>
            <a:endParaRPr b="1" i="0" sz="2400" u="none" cap="none" strike="noStrike">
              <a:solidFill>
                <a:srgbClr val="00782C"/>
              </a:solidFill>
              <a:latin typeface="Arial"/>
              <a:ea typeface="Arial"/>
              <a:cs typeface="Arial"/>
              <a:sym typeface="Arial"/>
            </a:endParaRPr>
          </a:p>
        </p:txBody>
      </p:sp>
      <p:sp>
        <p:nvSpPr>
          <p:cNvPr id="387" name="Google Shape;387;p26"/>
          <p:cNvSpPr txBox="1"/>
          <p:nvPr/>
        </p:nvSpPr>
        <p:spPr>
          <a:xfrm>
            <a:off x="5566952" y="1772816"/>
            <a:ext cx="140914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2400" u="none" cap="none" strike="noStrike">
                <a:solidFill>
                  <a:srgbClr val="00782C"/>
                </a:solidFill>
                <a:latin typeface="Arial"/>
                <a:ea typeface="Arial"/>
                <a:cs typeface="Arial"/>
                <a:sym typeface="Arial"/>
              </a:rPr>
              <a:t>Fase 3</a:t>
            </a:r>
            <a:endParaRPr b="1" i="0" sz="2400" u="none" cap="none" strike="noStrike">
              <a:solidFill>
                <a:srgbClr val="00782C"/>
              </a:solidFill>
              <a:latin typeface="Arial"/>
              <a:ea typeface="Arial"/>
              <a:cs typeface="Arial"/>
              <a:sym typeface="Arial"/>
            </a:endParaRPr>
          </a:p>
        </p:txBody>
      </p:sp>
      <p:sp>
        <p:nvSpPr>
          <p:cNvPr id="388" name="Google Shape;388;p26"/>
          <p:cNvSpPr txBox="1"/>
          <p:nvPr/>
        </p:nvSpPr>
        <p:spPr>
          <a:xfrm>
            <a:off x="6976098" y="1800578"/>
            <a:ext cx="140914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2400" u="none" cap="none" strike="noStrike">
                <a:solidFill>
                  <a:srgbClr val="00782C"/>
                </a:solidFill>
                <a:latin typeface="Arial"/>
                <a:ea typeface="Arial"/>
                <a:cs typeface="Arial"/>
                <a:sym typeface="Arial"/>
              </a:rPr>
              <a:t>Fase 4</a:t>
            </a:r>
            <a:endParaRPr b="1" i="0" sz="2400" u="none" cap="none" strike="noStrike">
              <a:solidFill>
                <a:srgbClr val="00782C"/>
              </a:solidFill>
              <a:latin typeface="Arial"/>
              <a:ea typeface="Arial"/>
              <a:cs typeface="Arial"/>
              <a:sym typeface="Arial"/>
            </a:endParaRPr>
          </a:p>
        </p:txBody>
      </p:sp>
      <p:sp>
        <p:nvSpPr>
          <p:cNvPr id="389" name="Google Shape;389;p26"/>
          <p:cNvSpPr txBox="1"/>
          <p:nvPr/>
        </p:nvSpPr>
        <p:spPr>
          <a:xfrm>
            <a:off x="4968258" y="3429001"/>
            <a:ext cx="72008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800" u="none" cap="none" strike="noStrike">
                <a:solidFill>
                  <a:srgbClr val="00782B"/>
                </a:solidFill>
                <a:latin typeface="Arial"/>
                <a:ea typeface="Arial"/>
                <a:cs typeface="Arial"/>
                <a:sym typeface="Arial"/>
              </a:rPr>
              <a:t>55%</a:t>
            </a:r>
            <a:endParaRPr b="1" i="0" sz="1800" u="none" cap="none" strike="noStrike">
              <a:solidFill>
                <a:srgbClr val="00782B"/>
              </a:solidFill>
              <a:latin typeface="Arial"/>
              <a:ea typeface="Arial"/>
              <a:cs typeface="Arial"/>
              <a:sym typeface="Arial"/>
            </a:endParaRPr>
          </a:p>
        </p:txBody>
      </p:sp>
      <p:sp>
        <p:nvSpPr>
          <p:cNvPr id="390" name="Google Shape;390;p26"/>
          <p:cNvSpPr txBox="1"/>
          <p:nvPr/>
        </p:nvSpPr>
        <p:spPr>
          <a:xfrm>
            <a:off x="4067944" y="5033300"/>
            <a:ext cx="72008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800" u="none" cap="none" strike="noStrike">
                <a:solidFill>
                  <a:srgbClr val="00782B"/>
                </a:solidFill>
                <a:latin typeface="Arial"/>
                <a:ea typeface="Arial"/>
                <a:cs typeface="Arial"/>
                <a:sym typeface="Arial"/>
              </a:rPr>
              <a:t>35%</a:t>
            </a:r>
            <a:endParaRPr b="1" i="0" sz="1800" u="none" cap="none" strike="noStrike">
              <a:solidFill>
                <a:srgbClr val="00782B"/>
              </a:solidFill>
              <a:latin typeface="Arial"/>
              <a:ea typeface="Arial"/>
              <a:cs typeface="Arial"/>
              <a:sym typeface="Arial"/>
            </a:endParaRPr>
          </a:p>
        </p:txBody>
      </p:sp>
      <p:pic>
        <p:nvPicPr>
          <p:cNvPr id="391" name="Google Shape;391;p26"/>
          <p:cNvPicPr preferRelativeResize="0"/>
          <p:nvPr/>
        </p:nvPicPr>
        <p:blipFill rotWithShape="1">
          <a:blip r:embed="rId3">
            <a:alphaModFix/>
          </a:blip>
          <a:srcRect b="0" l="0" r="0" t="0"/>
          <a:stretch/>
        </p:blipFill>
        <p:spPr>
          <a:xfrm>
            <a:off x="7339729" y="99764"/>
            <a:ext cx="1473895" cy="1473895"/>
          </a:xfrm>
          <a:prstGeom prst="rect">
            <a:avLst/>
          </a:prstGeom>
          <a:noFill/>
          <a:ln>
            <a:noFill/>
          </a:ln>
        </p:spPr>
      </p:pic>
      <p:sp>
        <p:nvSpPr>
          <p:cNvPr id="392" name="Google Shape;392;p26"/>
          <p:cNvSpPr/>
          <p:nvPr/>
        </p:nvSpPr>
        <p:spPr>
          <a:xfrm>
            <a:off x="3955688" y="4209774"/>
            <a:ext cx="472296" cy="569495"/>
          </a:xfrm>
          <a:prstGeom prst="roundRect">
            <a:avLst>
              <a:gd fmla="val 16667" name="adj"/>
            </a:avLst>
          </a:prstGeom>
          <a:solidFill>
            <a:srgbClr val="9CC12B"/>
          </a:solidFill>
          <a:ln cap="flat" cmpd="sng" w="12700">
            <a:solidFill>
              <a:schemeClr val="dk2"/>
            </a:solidFill>
            <a:prstDash val="dot"/>
            <a:round/>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b="1" i="0" lang="es-CO" sz="1400" u="none" cap="none" strike="noStrike">
                <a:solidFill>
                  <a:schemeClr val="dk1"/>
                </a:solidFill>
                <a:latin typeface="Verdana"/>
                <a:ea typeface="Verdana"/>
                <a:cs typeface="Verdana"/>
                <a:sym typeface="Verdana"/>
              </a:rPr>
              <a:t>En</a:t>
            </a:r>
            <a:endParaRPr/>
          </a:p>
        </p:txBody>
      </p:sp>
      <p:sp>
        <p:nvSpPr>
          <p:cNvPr id="393" name="Google Shape;393;p26"/>
          <p:cNvSpPr txBox="1"/>
          <p:nvPr/>
        </p:nvSpPr>
        <p:spPr>
          <a:xfrm>
            <a:off x="1487983" y="332656"/>
            <a:ext cx="2467705"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800" u="none" cap="none" strike="noStrike">
                <a:solidFill>
                  <a:schemeClr val="dk1"/>
                </a:solidFill>
                <a:latin typeface="Arial"/>
                <a:ea typeface="Arial"/>
                <a:cs typeface="Arial"/>
                <a:sym typeface="Arial"/>
              </a:rPr>
              <a:t>Avances a Julio 2013</a:t>
            </a:r>
            <a:endParaRPr b="1" i="0" sz="1800" u="none" cap="none" strike="noStrik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27"/>
          <p:cNvSpPr/>
          <p:nvPr/>
        </p:nvSpPr>
        <p:spPr>
          <a:xfrm rot="-5400000">
            <a:off x="-3136610" y="3136614"/>
            <a:ext cx="6858000" cy="584775"/>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Avances La Dorada</a:t>
            </a:r>
            <a:endParaRPr b="0" i="0" sz="2800" u="none" cap="none" strike="noStrike">
              <a:solidFill>
                <a:schemeClr val="lt1"/>
              </a:solidFill>
              <a:latin typeface="Calibri"/>
              <a:ea typeface="Calibri"/>
              <a:cs typeface="Calibri"/>
              <a:sym typeface="Calibri"/>
            </a:endParaRPr>
          </a:p>
        </p:txBody>
      </p:sp>
      <p:pic>
        <p:nvPicPr>
          <p:cNvPr id="399" name="Google Shape;399;p27"/>
          <p:cNvPicPr preferRelativeResize="0"/>
          <p:nvPr/>
        </p:nvPicPr>
        <p:blipFill rotWithShape="1">
          <a:blip r:embed="rId3">
            <a:alphaModFix/>
          </a:blip>
          <a:srcRect b="0" l="0" r="0" t="0"/>
          <a:stretch/>
        </p:blipFill>
        <p:spPr>
          <a:xfrm>
            <a:off x="683568" y="2348880"/>
            <a:ext cx="4499561" cy="2554721"/>
          </a:xfrm>
          <a:prstGeom prst="rect">
            <a:avLst/>
          </a:prstGeom>
          <a:noFill/>
          <a:ln>
            <a:noFill/>
          </a:ln>
        </p:spPr>
      </p:pic>
      <p:sp>
        <p:nvSpPr>
          <p:cNvPr id="400" name="Google Shape;400;p27"/>
          <p:cNvSpPr txBox="1"/>
          <p:nvPr/>
        </p:nvSpPr>
        <p:spPr>
          <a:xfrm>
            <a:off x="2347828" y="1052736"/>
            <a:ext cx="4484856"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2800" u="none" cap="none" strike="noStrike">
                <a:solidFill>
                  <a:srgbClr val="00782C"/>
                </a:solidFill>
                <a:latin typeface="Calibri"/>
                <a:ea typeface="Calibri"/>
                <a:cs typeface="Calibri"/>
                <a:sym typeface="Calibri"/>
              </a:rPr>
              <a:t>Municipio de La Dorada</a:t>
            </a:r>
            <a:endParaRPr/>
          </a:p>
          <a:p>
            <a:pPr indent="0" lvl="0" marL="0" marR="0" rtl="0" algn="ctr">
              <a:spcBef>
                <a:spcPts val="0"/>
              </a:spcBef>
              <a:spcAft>
                <a:spcPts val="0"/>
              </a:spcAft>
              <a:buNone/>
            </a:pPr>
            <a:r>
              <a:rPr b="1" i="0" lang="es-CO" sz="2800" u="none" cap="none" strike="noStrike">
                <a:solidFill>
                  <a:srgbClr val="00782C"/>
                </a:solidFill>
                <a:latin typeface="Calibri"/>
                <a:ea typeface="Calibri"/>
                <a:cs typeface="Calibri"/>
                <a:sym typeface="Calibri"/>
              </a:rPr>
              <a:t>Barrio Las Ferias</a:t>
            </a:r>
            <a:endParaRPr/>
          </a:p>
        </p:txBody>
      </p:sp>
      <p:pic>
        <p:nvPicPr>
          <p:cNvPr descr="C:\Doc_vitales\2010_Gestión Social VIT\TRABAJO 2011 CHEC COMUNICACIONES 2\PROYECTO NODOS REINCIDENTES\FOTOS\DORADA\BONITAS\DSC_0544.JPG" id="401" name="Google Shape;401;p27"/>
          <p:cNvPicPr preferRelativeResize="0"/>
          <p:nvPr/>
        </p:nvPicPr>
        <p:blipFill rotWithShape="1">
          <a:blip r:embed="rId4">
            <a:alphaModFix/>
          </a:blip>
          <a:srcRect b="0" l="0" r="0" t="0"/>
          <a:stretch/>
        </p:blipFill>
        <p:spPr>
          <a:xfrm>
            <a:off x="5580112" y="2808595"/>
            <a:ext cx="3144392" cy="208836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28"/>
          <p:cNvSpPr/>
          <p:nvPr/>
        </p:nvSpPr>
        <p:spPr>
          <a:xfrm rot="-5400000">
            <a:off x="-3136610" y="3136614"/>
            <a:ext cx="6858000" cy="584775"/>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Arial"/>
                <a:ea typeface="Arial"/>
                <a:cs typeface="Arial"/>
                <a:sym typeface="Arial"/>
              </a:rPr>
              <a:t>Avances La Dorada</a:t>
            </a:r>
            <a:endParaRPr b="0" i="0" sz="2800" u="none" cap="none" strike="noStrike">
              <a:solidFill>
                <a:schemeClr val="lt1"/>
              </a:solidFill>
              <a:latin typeface="Arial"/>
              <a:ea typeface="Arial"/>
              <a:cs typeface="Arial"/>
              <a:sym typeface="Arial"/>
            </a:endParaRPr>
          </a:p>
        </p:txBody>
      </p:sp>
      <p:pic>
        <p:nvPicPr>
          <p:cNvPr id="407" name="Google Shape;407;p28"/>
          <p:cNvPicPr preferRelativeResize="0"/>
          <p:nvPr/>
        </p:nvPicPr>
        <p:blipFill rotWithShape="1">
          <a:blip r:embed="rId3">
            <a:alphaModFix/>
          </a:blip>
          <a:srcRect b="0" l="0" r="0" t="0"/>
          <a:stretch/>
        </p:blipFill>
        <p:spPr>
          <a:xfrm>
            <a:off x="7380312" y="5638660"/>
            <a:ext cx="870475" cy="815624"/>
          </a:xfrm>
          <a:prstGeom prst="rect">
            <a:avLst/>
          </a:prstGeom>
          <a:noFill/>
          <a:ln>
            <a:noFill/>
          </a:ln>
        </p:spPr>
      </p:pic>
      <p:pic>
        <p:nvPicPr>
          <p:cNvPr id="408" name="Google Shape;408;p28"/>
          <p:cNvPicPr preferRelativeResize="0"/>
          <p:nvPr/>
        </p:nvPicPr>
        <p:blipFill rotWithShape="1">
          <a:blip r:embed="rId4">
            <a:alphaModFix/>
          </a:blip>
          <a:srcRect b="0" l="0" r="0" t="0"/>
          <a:stretch/>
        </p:blipFill>
        <p:spPr>
          <a:xfrm>
            <a:off x="827584" y="3789040"/>
            <a:ext cx="1302818" cy="954370"/>
          </a:xfrm>
          <a:prstGeom prst="rect">
            <a:avLst/>
          </a:prstGeom>
          <a:noFill/>
          <a:ln>
            <a:noFill/>
          </a:ln>
        </p:spPr>
      </p:pic>
      <p:pic>
        <p:nvPicPr>
          <p:cNvPr descr="http://blog.neositios.com/wp-content/uploads/2010/04/13.jpg" id="409" name="Google Shape;409;p28"/>
          <p:cNvPicPr preferRelativeResize="0"/>
          <p:nvPr/>
        </p:nvPicPr>
        <p:blipFill rotWithShape="1">
          <a:blip r:embed="rId5">
            <a:alphaModFix/>
          </a:blip>
          <a:srcRect b="0" l="0" r="0" t="0"/>
          <a:stretch/>
        </p:blipFill>
        <p:spPr>
          <a:xfrm>
            <a:off x="2785982" y="2485398"/>
            <a:ext cx="956766" cy="871594"/>
          </a:xfrm>
          <a:prstGeom prst="rect">
            <a:avLst/>
          </a:prstGeom>
          <a:noFill/>
          <a:ln>
            <a:noFill/>
          </a:ln>
        </p:spPr>
      </p:pic>
      <p:pic>
        <p:nvPicPr>
          <p:cNvPr descr="http://blog.neositios.com/wp-content/uploads/2010/04/13.jpg" id="410" name="Google Shape;410;p28"/>
          <p:cNvPicPr preferRelativeResize="0"/>
          <p:nvPr/>
        </p:nvPicPr>
        <p:blipFill rotWithShape="1">
          <a:blip r:embed="rId6">
            <a:alphaModFix/>
          </a:blip>
          <a:srcRect b="0" l="0" r="0" t="0"/>
          <a:stretch/>
        </p:blipFill>
        <p:spPr>
          <a:xfrm>
            <a:off x="2762516" y="3861048"/>
            <a:ext cx="956766" cy="871594"/>
          </a:xfrm>
          <a:prstGeom prst="rect">
            <a:avLst/>
          </a:prstGeom>
          <a:noFill/>
          <a:ln>
            <a:noFill/>
          </a:ln>
        </p:spPr>
      </p:pic>
      <p:pic>
        <p:nvPicPr>
          <p:cNvPr descr="http://blog.neositios.com/wp-content/uploads/2010/04/13.jpg" id="411" name="Google Shape;411;p28"/>
          <p:cNvPicPr preferRelativeResize="0"/>
          <p:nvPr/>
        </p:nvPicPr>
        <p:blipFill rotWithShape="1">
          <a:blip r:embed="rId7">
            <a:alphaModFix/>
          </a:blip>
          <a:srcRect b="0" l="0" r="0" t="0"/>
          <a:stretch/>
        </p:blipFill>
        <p:spPr>
          <a:xfrm>
            <a:off x="2762516" y="4891072"/>
            <a:ext cx="956766" cy="871594"/>
          </a:xfrm>
          <a:prstGeom prst="rect">
            <a:avLst/>
          </a:prstGeom>
          <a:noFill/>
          <a:ln>
            <a:noFill/>
          </a:ln>
        </p:spPr>
      </p:pic>
      <p:pic>
        <p:nvPicPr>
          <p:cNvPr descr="http://blog.neositios.com/wp-content/uploads/2010/04/13.jpg" id="412" name="Google Shape;412;p28"/>
          <p:cNvPicPr preferRelativeResize="0"/>
          <p:nvPr/>
        </p:nvPicPr>
        <p:blipFill rotWithShape="1">
          <a:blip r:embed="rId8">
            <a:alphaModFix/>
          </a:blip>
          <a:srcRect b="0" l="0" r="0" t="0"/>
          <a:stretch/>
        </p:blipFill>
        <p:spPr>
          <a:xfrm>
            <a:off x="2762516" y="5869774"/>
            <a:ext cx="956766" cy="871594"/>
          </a:xfrm>
          <a:prstGeom prst="rect">
            <a:avLst/>
          </a:prstGeom>
          <a:noFill/>
          <a:ln>
            <a:noFill/>
          </a:ln>
        </p:spPr>
      </p:pic>
      <p:cxnSp>
        <p:nvCxnSpPr>
          <p:cNvPr id="413" name="Google Shape;413;p28"/>
          <p:cNvCxnSpPr>
            <a:stCxn id="408" idx="3"/>
            <a:endCxn id="409" idx="1"/>
          </p:cNvCxnSpPr>
          <p:nvPr/>
        </p:nvCxnSpPr>
        <p:spPr>
          <a:xfrm flipH="1" rot="10800000">
            <a:off x="2130402" y="2921325"/>
            <a:ext cx="655500" cy="1344900"/>
          </a:xfrm>
          <a:prstGeom prst="straightConnector1">
            <a:avLst/>
          </a:prstGeom>
          <a:noFill/>
          <a:ln cap="flat" cmpd="sng" w="12700">
            <a:solidFill>
              <a:schemeClr val="dk2"/>
            </a:solidFill>
            <a:prstDash val="dot"/>
            <a:round/>
            <a:headEnd len="sm" w="sm" type="none"/>
            <a:tailEnd len="med" w="med" type="stealth"/>
          </a:ln>
        </p:spPr>
      </p:cxnSp>
      <p:cxnSp>
        <p:nvCxnSpPr>
          <p:cNvPr id="414" name="Google Shape;414;p28"/>
          <p:cNvCxnSpPr>
            <a:stCxn id="408" idx="3"/>
            <a:endCxn id="410" idx="1"/>
          </p:cNvCxnSpPr>
          <p:nvPr/>
        </p:nvCxnSpPr>
        <p:spPr>
          <a:xfrm>
            <a:off x="2130402" y="4266225"/>
            <a:ext cx="632100" cy="30600"/>
          </a:xfrm>
          <a:prstGeom prst="straightConnector1">
            <a:avLst/>
          </a:prstGeom>
          <a:noFill/>
          <a:ln cap="flat" cmpd="sng" w="12700">
            <a:solidFill>
              <a:schemeClr val="dk2"/>
            </a:solidFill>
            <a:prstDash val="dot"/>
            <a:round/>
            <a:headEnd len="sm" w="sm" type="none"/>
            <a:tailEnd len="med" w="med" type="stealth"/>
          </a:ln>
        </p:spPr>
      </p:cxnSp>
      <p:cxnSp>
        <p:nvCxnSpPr>
          <p:cNvPr id="415" name="Google Shape;415;p28"/>
          <p:cNvCxnSpPr>
            <a:stCxn id="408" idx="3"/>
            <a:endCxn id="411" idx="1"/>
          </p:cNvCxnSpPr>
          <p:nvPr/>
        </p:nvCxnSpPr>
        <p:spPr>
          <a:xfrm>
            <a:off x="2130402" y="4266225"/>
            <a:ext cx="632100" cy="1060500"/>
          </a:xfrm>
          <a:prstGeom prst="straightConnector1">
            <a:avLst/>
          </a:prstGeom>
          <a:noFill/>
          <a:ln cap="flat" cmpd="sng" w="12700">
            <a:solidFill>
              <a:schemeClr val="dk2"/>
            </a:solidFill>
            <a:prstDash val="dot"/>
            <a:round/>
            <a:headEnd len="sm" w="sm" type="none"/>
            <a:tailEnd len="med" w="med" type="stealth"/>
          </a:ln>
        </p:spPr>
      </p:cxnSp>
      <p:cxnSp>
        <p:nvCxnSpPr>
          <p:cNvPr id="416" name="Google Shape;416;p28"/>
          <p:cNvCxnSpPr>
            <a:stCxn id="408" idx="3"/>
            <a:endCxn id="412" idx="1"/>
          </p:cNvCxnSpPr>
          <p:nvPr/>
        </p:nvCxnSpPr>
        <p:spPr>
          <a:xfrm>
            <a:off x="2130402" y="4266225"/>
            <a:ext cx="632100" cy="2039400"/>
          </a:xfrm>
          <a:prstGeom prst="straightConnector1">
            <a:avLst/>
          </a:prstGeom>
          <a:noFill/>
          <a:ln cap="flat" cmpd="sng" w="12700">
            <a:solidFill>
              <a:schemeClr val="dk2"/>
            </a:solidFill>
            <a:prstDash val="dot"/>
            <a:round/>
            <a:headEnd len="sm" w="sm" type="none"/>
            <a:tailEnd len="med" w="med" type="stealth"/>
          </a:ln>
        </p:spPr>
      </p:cxnSp>
      <p:sp>
        <p:nvSpPr>
          <p:cNvPr id="417" name="Google Shape;417;p28"/>
          <p:cNvSpPr/>
          <p:nvPr/>
        </p:nvSpPr>
        <p:spPr>
          <a:xfrm>
            <a:off x="2555776" y="1340768"/>
            <a:ext cx="1417177" cy="720080"/>
          </a:xfrm>
          <a:prstGeom prst="roundRect">
            <a:avLst>
              <a:gd fmla="val 16667" name="adj"/>
            </a:avLst>
          </a:prstGeom>
          <a:solidFill>
            <a:srgbClr val="D8D8D8"/>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000000"/>
                </a:solidFill>
                <a:latin typeface="Arial"/>
                <a:ea typeface="Arial"/>
                <a:cs typeface="Arial"/>
                <a:sym typeface="Arial"/>
              </a:rPr>
              <a:t>Actores Sociales</a:t>
            </a:r>
            <a:endParaRPr b="1" i="0" sz="1800" u="none" cap="none" strike="noStrike">
              <a:solidFill>
                <a:srgbClr val="000000"/>
              </a:solidFill>
              <a:latin typeface="Arial"/>
              <a:ea typeface="Arial"/>
              <a:cs typeface="Arial"/>
              <a:sym typeface="Arial"/>
            </a:endParaRPr>
          </a:p>
        </p:txBody>
      </p:sp>
      <p:sp>
        <p:nvSpPr>
          <p:cNvPr id="418" name="Google Shape;418;p28"/>
          <p:cNvSpPr/>
          <p:nvPr/>
        </p:nvSpPr>
        <p:spPr>
          <a:xfrm>
            <a:off x="4522617" y="1484784"/>
            <a:ext cx="1512168" cy="450775"/>
          </a:xfrm>
          <a:prstGeom prst="roundRect">
            <a:avLst>
              <a:gd fmla="val 16667" name="adj"/>
            </a:avLst>
          </a:prstGeom>
          <a:solidFill>
            <a:srgbClr val="D8D8D8"/>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000000"/>
                </a:solidFill>
                <a:latin typeface="Arial"/>
                <a:ea typeface="Arial"/>
                <a:cs typeface="Arial"/>
                <a:sym typeface="Arial"/>
              </a:rPr>
              <a:t>Iniciativas</a:t>
            </a:r>
            <a:endParaRPr b="1" i="0" sz="1800" u="none" cap="none" strike="noStrike">
              <a:solidFill>
                <a:srgbClr val="000000"/>
              </a:solidFill>
              <a:latin typeface="Arial"/>
              <a:ea typeface="Arial"/>
              <a:cs typeface="Arial"/>
              <a:sym typeface="Arial"/>
            </a:endParaRPr>
          </a:p>
        </p:txBody>
      </p:sp>
      <p:pic>
        <p:nvPicPr>
          <p:cNvPr descr="C:\Users\fhenaori\Pictures\imagesCA30VE05.jpg" id="419" name="Google Shape;419;p28"/>
          <p:cNvPicPr preferRelativeResize="0"/>
          <p:nvPr/>
        </p:nvPicPr>
        <p:blipFill rotWithShape="1">
          <a:blip r:embed="rId9">
            <a:alphaModFix/>
          </a:blip>
          <a:srcRect b="0" l="0" r="0" t="0"/>
          <a:stretch/>
        </p:blipFill>
        <p:spPr>
          <a:xfrm>
            <a:off x="4914868" y="2263315"/>
            <a:ext cx="716174" cy="626652"/>
          </a:xfrm>
          <a:prstGeom prst="rect">
            <a:avLst/>
          </a:prstGeom>
          <a:noFill/>
          <a:ln>
            <a:noFill/>
          </a:ln>
        </p:spPr>
      </p:pic>
      <p:pic>
        <p:nvPicPr>
          <p:cNvPr descr="C:\Users\fhenaori\Pictures\imagesCA30VE05.jpg" id="420" name="Google Shape;420;p28"/>
          <p:cNvPicPr preferRelativeResize="0"/>
          <p:nvPr/>
        </p:nvPicPr>
        <p:blipFill rotWithShape="1">
          <a:blip r:embed="rId10">
            <a:alphaModFix/>
          </a:blip>
          <a:srcRect b="0" l="0" r="0" t="0"/>
          <a:stretch/>
        </p:blipFill>
        <p:spPr>
          <a:xfrm>
            <a:off x="4914868" y="3042367"/>
            <a:ext cx="716174" cy="626652"/>
          </a:xfrm>
          <a:prstGeom prst="rect">
            <a:avLst/>
          </a:prstGeom>
          <a:noFill/>
          <a:ln>
            <a:noFill/>
          </a:ln>
        </p:spPr>
      </p:pic>
      <p:pic>
        <p:nvPicPr>
          <p:cNvPr descr="C:\Users\fhenaori\Pictures\imagesCA30VE05.jpg" id="421" name="Google Shape;421;p28"/>
          <p:cNvPicPr preferRelativeResize="0"/>
          <p:nvPr/>
        </p:nvPicPr>
        <p:blipFill rotWithShape="1">
          <a:blip r:embed="rId11">
            <a:alphaModFix/>
          </a:blip>
          <a:srcRect b="0" l="0" r="0" t="0"/>
          <a:stretch/>
        </p:blipFill>
        <p:spPr>
          <a:xfrm>
            <a:off x="4910104" y="3989135"/>
            <a:ext cx="716174" cy="626652"/>
          </a:xfrm>
          <a:prstGeom prst="rect">
            <a:avLst/>
          </a:prstGeom>
          <a:noFill/>
          <a:ln>
            <a:noFill/>
          </a:ln>
        </p:spPr>
      </p:pic>
      <p:pic>
        <p:nvPicPr>
          <p:cNvPr descr="C:\Users\fhenaori\Pictures\imagesCA30VE05.jpg" id="422" name="Google Shape;422;p28"/>
          <p:cNvPicPr preferRelativeResize="0"/>
          <p:nvPr/>
        </p:nvPicPr>
        <p:blipFill rotWithShape="1">
          <a:blip r:embed="rId12">
            <a:alphaModFix/>
          </a:blip>
          <a:srcRect b="0" l="0" r="0" t="0"/>
          <a:stretch/>
        </p:blipFill>
        <p:spPr>
          <a:xfrm>
            <a:off x="4920614" y="5003977"/>
            <a:ext cx="716174" cy="626652"/>
          </a:xfrm>
          <a:prstGeom prst="rect">
            <a:avLst/>
          </a:prstGeom>
          <a:noFill/>
          <a:ln>
            <a:noFill/>
          </a:ln>
        </p:spPr>
      </p:pic>
      <p:pic>
        <p:nvPicPr>
          <p:cNvPr descr="C:\Users\fhenaori\Pictures\imagesCA30VE05.jpg" id="423" name="Google Shape;423;p28"/>
          <p:cNvPicPr preferRelativeResize="0"/>
          <p:nvPr/>
        </p:nvPicPr>
        <p:blipFill rotWithShape="1">
          <a:blip r:embed="rId13">
            <a:alphaModFix/>
          </a:blip>
          <a:srcRect b="0" l="0" r="0" t="0"/>
          <a:stretch/>
        </p:blipFill>
        <p:spPr>
          <a:xfrm>
            <a:off x="4910104" y="5970700"/>
            <a:ext cx="716174" cy="626652"/>
          </a:xfrm>
          <a:prstGeom prst="rect">
            <a:avLst/>
          </a:prstGeom>
          <a:noFill/>
          <a:ln>
            <a:noFill/>
          </a:ln>
        </p:spPr>
      </p:pic>
      <p:cxnSp>
        <p:nvCxnSpPr>
          <p:cNvPr id="424" name="Google Shape;424;p28"/>
          <p:cNvCxnSpPr>
            <a:stCxn id="409" idx="3"/>
            <a:endCxn id="419" idx="1"/>
          </p:cNvCxnSpPr>
          <p:nvPr/>
        </p:nvCxnSpPr>
        <p:spPr>
          <a:xfrm flipH="1" rot="10800000">
            <a:off x="3742748" y="2576495"/>
            <a:ext cx="1172100" cy="344700"/>
          </a:xfrm>
          <a:prstGeom prst="straightConnector1">
            <a:avLst/>
          </a:prstGeom>
          <a:noFill/>
          <a:ln cap="flat" cmpd="sng" w="12700">
            <a:solidFill>
              <a:schemeClr val="dk2"/>
            </a:solidFill>
            <a:prstDash val="dot"/>
            <a:round/>
            <a:headEnd len="sm" w="sm" type="none"/>
            <a:tailEnd len="med" w="med" type="stealth"/>
          </a:ln>
        </p:spPr>
      </p:cxnSp>
      <p:cxnSp>
        <p:nvCxnSpPr>
          <p:cNvPr id="425" name="Google Shape;425;p28"/>
          <p:cNvCxnSpPr>
            <a:stCxn id="409" idx="3"/>
            <a:endCxn id="420" idx="1"/>
          </p:cNvCxnSpPr>
          <p:nvPr/>
        </p:nvCxnSpPr>
        <p:spPr>
          <a:xfrm>
            <a:off x="3742748" y="2921195"/>
            <a:ext cx="1172100" cy="434400"/>
          </a:xfrm>
          <a:prstGeom prst="straightConnector1">
            <a:avLst/>
          </a:prstGeom>
          <a:noFill/>
          <a:ln cap="flat" cmpd="sng" w="12700">
            <a:solidFill>
              <a:schemeClr val="dk2"/>
            </a:solidFill>
            <a:prstDash val="dot"/>
            <a:round/>
            <a:headEnd len="sm" w="sm" type="none"/>
            <a:tailEnd len="med" w="med" type="stealth"/>
          </a:ln>
        </p:spPr>
      </p:cxnSp>
      <p:cxnSp>
        <p:nvCxnSpPr>
          <p:cNvPr id="426" name="Google Shape;426;p28"/>
          <p:cNvCxnSpPr>
            <a:stCxn id="410" idx="3"/>
            <a:endCxn id="421" idx="1"/>
          </p:cNvCxnSpPr>
          <p:nvPr/>
        </p:nvCxnSpPr>
        <p:spPr>
          <a:xfrm>
            <a:off x="3719282" y="4296845"/>
            <a:ext cx="1190700" cy="5700"/>
          </a:xfrm>
          <a:prstGeom prst="straightConnector1">
            <a:avLst/>
          </a:prstGeom>
          <a:noFill/>
          <a:ln cap="flat" cmpd="sng" w="12700">
            <a:solidFill>
              <a:schemeClr val="dk2"/>
            </a:solidFill>
            <a:prstDash val="dot"/>
            <a:round/>
            <a:headEnd len="sm" w="sm" type="none"/>
            <a:tailEnd len="med" w="med" type="stealth"/>
          </a:ln>
        </p:spPr>
      </p:cxnSp>
      <p:cxnSp>
        <p:nvCxnSpPr>
          <p:cNvPr id="427" name="Google Shape;427;p28"/>
          <p:cNvCxnSpPr>
            <a:stCxn id="411" idx="3"/>
            <a:endCxn id="422" idx="1"/>
          </p:cNvCxnSpPr>
          <p:nvPr/>
        </p:nvCxnSpPr>
        <p:spPr>
          <a:xfrm flipH="1" rot="10800000">
            <a:off x="3719282" y="5317269"/>
            <a:ext cx="1201200" cy="9600"/>
          </a:xfrm>
          <a:prstGeom prst="straightConnector1">
            <a:avLst/>
          </a:prstGeom>
          <a:noFill/>
          <a:ln cap="flat" cmpd="sng" w="12700">
            <a:solidFill>
              <a:schemeClr val="dk2"/>
            </a:solidFill>
            <a:prstDash val="dot"/>
            <a:round/>
            <a:headEnd len="sm" w="sm" type="none"/>
            <a:tailEnd len="med" w="med" type="stealth"/>
          </a:ln>
        </p:spPr>
      </p:cxnSp>
      <p:cxnSp>
        <p:nvCxnSpPr>
          <p:cNvPr id="428" name="Google Shape;428;p28"/>
          <p:cNvCxnSpPr>
            <a:stCxn id="412" idx="3"/>
            <a:endCxn id="423" idx="1"/>
          </p:cNvCxnSpPr>
          <p:nvPr/>
        </p:nvCxnSpPr>
        <p:spPr>
          <a:xfrm flipH="1" rot="10800000">
            <a:off x="3719282" y="6283971"/>
            <a:ext cx="1190700" cy="21600"/>
          </a:xfrm>
          <a:prstGeom prst="straightConnector1">
            <a:avLst/>
          </a:prstGeom>
          <a:noFill/>
          <a:ln cap="flat" cmpd="sng" w="12700">
            <a:solidFill>
              <a:schemeClr val="dk2"/>
            </a:solidFill>
            <a:prstDash val="dot"/>
            <a:round/>
            <a:headEnd len="sm" w="sm" type="none"/>
            <a:tailEnd len="med" w="med" type="stealth"/>
          </a:ln>
        </p:spPr>
      </p:cxnSp>
      <p:sp>
        <p:nvSpPr>
          <p:cNvPr id="429" name="Google Shape;429;p28"/>
          <p:cNvSpPr/>
          <p:nvPr/>
        </p:nvSpPr>
        <p:spPr>
          <a:xfrm>
            <a:off x="5918216" y="2132856"/>
            <a:ext cx="792088" cy="4608512"/>
          </a:xfrm>
          <a:prstGeom prst="rightBrace">
            <a:avLst>
              <a:gd fmla="val 8333" name="adj1"/>
              <a:gd fmla="val 50000" name="adj2"/>
            </a:avLst>
          </a:prstGeom>
          <a:noFill/>
          <a:ln cap="flat" cmpd="sng" w="57150">
            <a:solidFill>
              <a:srgbClr val="00782C"/>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430" name="Google Shape;430;p28"/>
          <p:cNvSpPr txBox="1"/>
          <p:nvPr/>
        </p:nvSpPr>
        <p:spPr>
          <a:xfrm rot="-5400000">
            <a:off x="2527094" y="4286350"/>
            <a:ext cx="3707385" cy="338554"/>
          </a:xfrm>
          <a:prstGeom prst="rect">
            <a:avLst/>
          </a:prstGeom>
          <a:solidFill>
            <a:srgbClr val="ACC96E"/>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600" u="none" cap="none" strike="noStrike">
                <a:solidFill>
                  <a:schemeClr val="dk1"/>
                </a:solidFill>
                <a:latin typeface="Arial"/>
                <a:ea typeface="Arial"/>
                <a:cs typeface="Arial"/>
                <a:sym typeface="Arial"/>
              </a:rPr>
              <a:t>Alianzas de involucramiento</a:t>
            </a:r>
            <a:endParaRPr b="1" i="0" sz="1600" u="none" cap="none" strike="noStrike">
              <a:solidFill>
                <a:schemeClr val="dk1"/>
              </a:solidFill>
              <a:latin typeface="Arial"/>
              <a:ea typeface="Arial"/>
              <a:cs typeface="Arial"/>
              <a:sym typeface="Arial"/>
            </a:endParaRPr>
          </a:p>
        </p:txBody>
      </p:sp>
      <p:pic>
        <p:nvPicPr>
          <p:cNvPr id="431" name="Google Shape;431;p28"/>
          <p:cNvPicPr preferRelativeResize="0"/>
          <p:nvPr/>
        </p:nvPicPr>
        <p:blipFill rotWithShape="1">
          <a:blip r:embed="rId14">
            <a:alphaModFix/>
          </a:blip>
          <a:srcRect b="0" l="0" r="0" t="0"/>
          <a:stretch/>
        </p:blipFill>
        <p:spPr>
          <a:xfrm>
            <a:off x="7101819" y="4243310"/>
            <a:ext cx="1412563" cy="1179326"/>
          </a:xfrm>
          <a:prstGeom prst="rect">
            <a:avLst/>
          </a:prstGeom>
          <a:noFill/>
          <a:ln>
            <a:noFill/>
          </a:ln>
        </p:spPr>
      </p:pic>
      <p:sp>
        <p:nvSpPr>
          <p:cNvPr id="432" name="Google Shape;432;p28"/>
          <p:cNvSpPr/>
          <p:nvPr/>
        </p:nvSpPr>
        <p:spPr>
          <a:xfrm>
            <a:off x="6860490" y="1340768"/>
            <a:ext cx="2064721" cy="922547"/>
          </a:xfrm>
          <a:prstGeom prst="roundRect">
            <a:avLst>
              <a:gd fmla="val 16667" name="adj"/>
            </a:avLst>
          </a:prstGeom>
          <a:solidFill>
            <a:srgbClr val="D8D8D8"/>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s-CO" sz="1400" u="none" cap="none" strike="noStrike">
                <a:solidFill>
                  <a:srgbClr val="000000"/>
                </a:solidFill>
                <a:latin typeface="Arial"/>
                <a:ea typeface="Arial"/>
                <a:cs typeface="Arial"/>
                <a:sym typeface="Arial"/>
              </a:rPr>
              <a:t>Construcción Conjunta Empresa Comunidad</a:t>
            </a:r>
            <a:endParaRPr b="1" i="0" sz="1400" u="none" cap="none" strike="noStrike">
              <a:solidFill>
                <a:srgbClr val="000000"/>
              </a:solidFill>
              <a:latin typeface="Arial"/>
              <a:ea typeface="Arial"/>
              <a:cs typeface="Arial"/>
              <a:sym typeface="Arial"/>
            </a:endParaRPr>
          </a:p>
        </p:txBody>
      </p:sp>
      <p:grpSp>
        <p:nvGrpSpPr>
          <p:cNvPr id="433" name="Google Shape;433;p28"/>
          <p:cNvGrpSpPr/>
          <p:nvPr/>
        </p:nvGrpSpPr>
        <p:grpSpPr>
          <a:xfrm>
            <a:off x="2555776" y="72009"/>
            <a:ext cx="1163506" cy="1196751"/>
            <a:chOff x="5292080" y="4576765"/>
            <a:chExt cx="2159645" cy="2033584"/>
          </a:xfrm>
        </p:grpSpPr>
        <p:pic>
          <p:nvPicPr>
            <p:cNvPr id="434" name="Google Shape;434;p28"/>
            <p:cNvPicPr preferRelativeResize="0"/>
            <p:nvPr/>
          </p:nvPicPr>
          <p:blipFill rotWithShape="1">
            <a:blip r:embed="rId15">
              <a:alphaModFix/>
            </a:blip>
            <a:srcRect b="0" l="0" r="0" t="0"/>
            <a:stretch/>
          </p:blipFill>
          <p:spPr>
            <a:xfrm>
              <a:off x="6012160" y="5189032"/>
              <a:ext cx="1439565" cy="1421317"/>
            </a:xfrm>
            <a:prstGeom prst="rect">
              <a:avLst/>
            </a:prstGeom>
            <a:noFill/>
            <a:ln>
              <a:noFill/>
            </a:ln>
          </p:spPr>
        </p:pic>
        <p:pic>
          <p:nvPicPr>
            <p:cNvPr id="435" name="Google Shape;435;p28"/>
            <p:cNvPicPr preferRelativeResize="0"/>
            <p:nvPr/>
          </p:nvPicPr>
          <p:blipFill rotWithShape="1">
            <a:blip r:embed="rId16">
              <a:alphaModFix/>
            </a:blip>
            <a:srcRect b="0" l="0" r="0" t="0"/>
            <a:stretch/>
          </p:blipFill>
          <p:spPr>
            <a:xfrm>
              <a:off x="5292080" y="4576765"/>
              <a:ext cx="1224533" cy="1224533"/>
            </a:xfrm>
            <a:prstGeom prst="rect">
              <a:avLst/>
            </a:prstGeom>
            <a:noFill/>
            <a:ln>
              <a:noFill/>
            </a:ln>
          </p:spPr>
        </p:pic>
      </p:grpSp>
      <p:grpSp>
        <p:nvGrpSpPr>
          <p:cNvPr id="436" name="Google Shape;436;p28"/>
          <p:cNvGrpSpPr/>
          <p:nvPr/>
        </p:nvGrpSpPr>
        <p:grpSpPr>
          <a:xfrm>
            <a:off x="4736004" y="103874"/>
            <a:ext cx="1064374" cy="1092878"/>
            <a:chOff x="1619672" y="4320990"/>
            <a:chExt cx="1520265" cy="1585930"/>
          </a:xfrm>
        </p:grpSpPr>
        <p:pic>
          <p:nvPicPr>
            <p:cNvPr id="437" name="Google Shape;437;p28"/>
            <p:cNvPicPr preferRelativeResize="0"/>
            <p:nvPr/>
          </p:nvPicPr>
          <p:blipFill rotWithShape="1">
            <a:blip r:embed="rId17">
              <a:alphaModFix/>
            </a:blip>
            <a:srcRect b="0" l="0" r="0" t="0"/>
            <a:stretch/>
          </p:blipFill>
          <p:spPr>
            <a:xfrm>
              <a:off x="1619672" y="4437112"/>
              <a:ext cx="1520265" cy="1469808"/>
            </a:xfrm>
            <a:prstGeom prst="rect">
              <a:avLst/>
            </a:prstGeom>
            <a:noFill/>
            <a:ln>
              <a:noFill/>
            </a:ln>
          </p:spPr>
        </p:pic>
        <p:pic>
          <p:nvPicPr>
            <p:cNvPr id="438" name="Google Shape;438;p28"/>
            <p:cNvPicPr preferRelativeResize="0"/>
            <p:nvPr/>
          </p:nvPicPr>
          <p:blipFill rotWithShape="1">
            <a:blip r:embed="rId18">
              <a:alphaModFix/>
            </a:blip>
            <a:srcRect b="0" l="0" r="0" t="0"/>
            <a:stretch/>
          </p:blipFill>
          <p:spPr>
            <a:xfrm>
              <a:off x="2223032" y="4320990"/>
              <a:ext cx="789310" cy="791490"/>
            </a:xfrm>
            <a:prstGeom prst="rect">
              <a:avLst/>
            </a:prstGeom>
            <a:noFill/>
            <a:ln>
              <a:noFill/>
            </a:ln>
          </p:spPr>
        </p:pic>
      </p:grpSp>
      <p:grpSp>
        <p:nvGrpSpPr>
          <p:cNvPr id="439" name="Google Shape;439;p28"/>
          <p:cNvGrpSpPr/>
          <p:nvPr/>
        </p:nvGrpSpPr>
        <p:grpSpPr>
          <a:xfrm>
            <a:off x="7352715" y="181470"/>
            <a:ext cx="1080120" cy="971951"/>
            <a:chOff x="1835696" y="2052706"/>
            <a:chExt cx="1511177" cy="1504616"/>
          </a:xfrm>
        </p:grpSpPr>
        <p:pic>
          <p:nvPicPr>
            <p:cNvPr id="440" name="Google Shape;440;p28"/>
            <p:cNvPicPr preferRelativeResize="0"/>
            <p:nvPr/>
          </p:nvPicPr>
          <p:blipFill rotWithShape="1">
            <a:blip r:embed="rId19">
              <a:alphaModFix/>
            </a:blip>
            <a:srcRect b="0" l="0" r="0" t="0"/>
            <a:stretch/>
          </p:blipFill>
          <p:spPr>
            <a:xfrm>
              <a:off x="1835696" y="2052706"/>
              <a:ext cx="1511177" cy="1461022"/>
            </a:xfrm>
            <a:prstGeom prst="rect">
              <a:avLst/>
            </a:prstGeom>
            <a:noFill/>
            <a:ln>
              <a:noFill/>
            </a:ln>
          </p:spPr>
        </p:pic>
        <p:pic>
          <p:nvPicPr>
            <p:cNvPr id="441" name="Google Shape;441;p28"/>
            <p:cNvPicPr preferRelativeResize="0"/>
            <p:nvPr/>
          </p:nvPicPr>
          <p:blipFill rotWithShape="1">
            <a:blip r:embed="rId20">
              <a:alphaModFix/>
            </a:blip>
            <a:srcRect b="0" l="0" r="0" t="0"/>
            <a:stretch/>
          </p:blipFill>
          <p:spPr>
            <a:xfrm>
              <a:off x="2472819" y="2783217"/>
              <a:ext cx="771973" cy="774105"/>
            </a:xfrm>
            <a:prstGeom prst="rect">
              <a:avLst/>
            </a:prstGeom>
            <a:noFill/>
            <a:ln>
              <a:noFill/>
            </a:ln>
          </p:spPr>
        </p:pic>
      </p:grpSp>
      <p:sp>
        <p:nvSpPr>
          <p:cNvPr id="442" name="Google Shape;442;p28"/>
          <p:cNvSpPr txBox="1"/>
          <p:nvPr/>
        </p:nvSpPr>
        <p:spPr>
          <a:xfrm>
            <a:off x="6588224" y="3632929"/>
            <a:ext cx="1220703" cy="6001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100" u="none" cap="none" strike="noStrike">
                <a:solidFill>
                  <a:schemeClr val="dk1"/>
                </a:solidFill>
                <a:latin typeface="Arial"/>
                <a:ea typeface="Arial"/>
                <a:cs typeface="Arial"/>
                <a:sym typeface="Arial"/>
              </a:rPr>
              <a:t>Cultura de la Legalidad (Pérdidas)</a:t>
            </a:r>
            <a:endParaRPr b="1" i="0" sz="1100" u="none" cap="none" strike="noStrike">
              <a:solidFill>
                <a:schemeClr val="dk1"/>
              </a:solidFill>
              <a:latin typeface="Arial"/>
              <a:ea typeface="Arial"/>
              <a:cs typeface="Arial"/>
              <a:sym typeface="Arial"/>
            </a:endParaRPr>
          </a:p>
        </p:txBody>
      </p:sp>
      <p:sp>
        <p:nvSpPr>
          <p:cNvPr id="443" name="Google Shape;443;p28"/>
          <p:cNvSpPr txBox="1"/>
          <p:nvPr/>
        </p:nvSpPr>
        <p:spPr>
          <a:xfrm>
            <a:off x="7813803" y="3679095"/>
            <a:ext cx="1127174"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100" u="none" cap="none" strike="noStrike">
                <a:solidFill>
                  <a:schemeClr val="dk1"/>
                </a:solidFill>
                <a:latin typeface="Arial"/>
                <a:ea typeface="Arial"/>
                <a:cs typeface="Arial"/>
                <a:sym typeface="Arial"/>
              </a:rPr>
              <a:t>Desarrollo Comunitario</a:t>
            </a:r>
            <a:endParaRPr b="1" i="0" sz="1100" u="none" cap="none" strike="noStrike">
              <a:solidFill>
                <a:schemeClr val="dk1"/>
              </a:solidFill>
              <a:latin typeface="Arial"/>
              <a:ea typeface="Arial"/>
              <a:cs typeface="Arial"/>
              <a:sym typeface="Arial"/>
            </a:endParaRPr>
          </a:p>
        </p:txBody>
      </p:sp>
      <p:cxnSp>
        <p:nvCxnSpPr>
          <p:cNvPr id="444" name="Google Shape;444;p28"/>
          <p:cNvCxnSpPr>
            <a:stCxn id="432" idx="2"/>
            <a:endCxn id="445" idx="0"/>
          </p:cNvCxnSpPr>
          <p:nvPr/>
        </p:nvCxnSpPr>
        <p:spPr>
          <a:xfrm>
            <a:off x="7892851" y="2263315"/>
            <a:ext cx="0" cy="279000"/>
          </a:xfrm>
          <a:prstGeom prst="straightConnector1">
            <a:avLst/>
          </a:prstGeom>
          <a:noFill/>
          <a:ln cap="flat" cmpd="sng" w="28575">
            <a:solidFill>
              <a:schemeClr val="dk1"/>
            </a:solidFill>
            <a:prstDash val="solid"/>
            <a:round/>
            <a:headEnd len="sm" w="sm" type="none"/>
            <a:tailEnd len="med" w="med" type="stealth"/>
          </a:ln>
        </p:spPr>
      </p:cxnSp>
      <p:cxnSp>
        <p:nvCxnSpPr>
          <p:cNvPr id="446" name="Google Shape;446;p28"/>
          <p:cNvCxnSpPr>
            <a:stCxn id="445" idx="2"/>
            <a:endCxn id="443" idx="0"/>
          </p:cNvCxnSpPr>
          <p:nvPr/>
        </p:nvCxnSpPr>
        <p:spPr>
          <a:xfrm>
            <a:off x="7892775" y="3065536"/>
            <a:ext cx="484500" cy="613500"/>
          </a:xfrm>
          <a:prstGeom prst="straightConnector1">
            <a:avLst/>
          </a:prstGeom>
          <a:noFill/>
          <a:ln cap="flat" cmpd="sng" w="28575">
            <a:solidFill>
              <a:srgbClr val="00782B"/>
            </a:solidFill>
            <a:prstDash val="solid"/>
            <a:round/>
            <a:headEnd len="sm" w="sm" type="none"/>
            <a:tailEnd len="med" w="med" type="stealth"/>
          </a:ln>
        </p:spPr>
      </p:cxnSp>
      <p:sp>
        <p:nvSpPr>
          <p:cNvPr id="445" name="Google Shape;445;p28"/>
          <p:cNvSpPr txBox="1"/>
          <p:nvPr/>
        </p:nvSpPr>
        <p:spPr>
          <a:xfrm>
            <a:off x="7136691" y="2542316"/>
            <a:ext cx="1512168" cy="523220"/>
          </a:xfrm>
          <a:prstGeom prst="rect">
            <a:avLst/>
          </a:prstGeom>
          <a:solidFill>
            <a:srgbClr val="9CC12B"/>
          </a:solidFill>
          <a:ln>
            <a:noFill/>
          </a:ln>
          <a:effectLst>
            <a:outerShdw blurRad="44450" algn="ctr" dir="5400000" dist="27940">
              <a:srgbClr val="000000">
                <a:alpha val="31764"/>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400" u="none" cap="none" strike="noStrike">
                <a:solidFill>
                  <a:schemeClr val="lt1"/>
                </a:solidFill>
                <a:latin typeface="Calibri"/>
                <a:ea typeface="Calibri"/>
                <a:cs typeface="Calibri"/>
                <a:sym typeface="Calibri"/>
              </a:rPr>
              <a:t>Cultura Ciudadana</a:t>
            </a:r>
            <a:endParaRPr b="1" i="0" sz="1400" u="none" cap="none" strike="noStrike">
              <a:solidFill>
                <a:schemeClr val="lt1"/>
              </a:solidFill>
              <a:latin typeface="Calibri"/>
              <a:ea typeface="Calibri"/>
              <a:cs typeface="Calibri"/>
              <a:sym typeface="Calibri"/>
            </a:endParaRPr>
          </a:p>
        </p:txBody>
      </p:sp>
      <p:cxnSp>
        <p:nvCxnSpPr>
          <p:cNvPr id="447" name="Google Shape;447;p28"/>
          <p:cNvCxnSpPr>
            <a:stCxn id="445" idx="2"/>
            <a:endCxn id="442" idx="0"/>
          </p:cNvCxnSpPr>
          <p:nvPr/>
        </p:nvCxnSpPr>
        <p:spPr>
          <a:xfrm flipH="1">
            <a:off x="7198575" y="3065536"/>
            <a:ext cx="694200" cy="567300"/>
          </a:xfrm>
          <a:prstGeom prst="straightConnector1">
            <a:avLst/>
          </a:prstGeom>
          <a:noFill/>
          <a:ln cap="flat" cmpd="sng" w="28575">
            <a:solidFill>
              <a:srgbClr val="00782B"/>
            </a:solidFill>
            <a:prstDash val="solid"/>
            <a:round/>
            <a:headEnd len="sm" w="sm" type="none"/>
            <a:tailEnd len="med" w="med" type="stealth"/>
          </a:ln>
        </p:spPr>
      </p:cxnSp>
      <p:sp>
        <p:nvSpPr>
          <p:cNvPr id="448" name="Google Shape;448;p28"/>
          <p:cNvSpPr/>
          <p:nvPr/>
        </p:nvSpPr>
        <p:spPr>
          <a:xfrm>
            <a:off x="7694659" y="5350628"/>
            <a:ext cx="270183" cy="340071"/>
          </a:xfrm>
          <a:prstGeom prst="downArrow">
            <a:avLst>
              <a:gd fmla="val 50000" name="adj1"/>
              <a:gd fmla="val 50000" name="adj2"/>
            </a:avLst>
          </a:prstGeom>
          <a:solidFill>
            <a:srgbClr val="00782B"/>
          </a:solidFill>
          <a:ln cap="flat" cmpd="sng" w="12700">
            <a:solidFill>
              <a:schemeClr val="dk2"/>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449" name="Google Shape;449;p28"/>
          <p:cNvSpPr txBox="1"/>
          <p:nvPr/>
        </p:nvSpPr>
        <p:spPr>
          <a:xfrm>
            <a:off x="7198575" y="6457170"/>
            <a:ext cx="1127174"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100" u="none" cap="none" strike="noStrike">
                <a:solidFill>
                  <a:schemeClr val="dk1"/>
                </a:solidFill>
                <a:latin typeface="Arial"/>
                <a:ea typeface="Arial"/>
                <a:cs typeface="Arial"/>
                <a:sym typeface="Arial"/>
              </a:rPr>
              <a:t>Iniciativas</a:t>
            </a:r>
            <a:endParaRPr b="1" i="0" sz="1100" u="none" cap="none" strike="noStrike">
              <a:solidFill>
                <a:schemeClr val="dk1"/>
              </a:solidFill>
              <a:latin typeface="Arial"/>
              <a:ea typeface="Arial"/>
              <a:cs typeface="Arial"/>
              <a:sym typeface="Arial"/>
            </a:endParaRPr>
          </a:p>
        </p:txBody>
      </p:sp>
      <p:sp>
        <p:nvSpPr>
          <p:cNvPr id="450" name="Google Shape;450;p28"/>
          <p:cNvSpPr/>
          <p:nvPr/>
        </p:nvSpPr>
        <p:spPr>
          <a:xfrm>
            <a:off x="3972953" y="649297"/>
            <a:ext cx="355855" cy="254096"/>
          </a:xfrm>
          <a:prstGeom prst="rightArrow">
            <a:avLst>
              <a:gd fmla="val 50000" name="adj1"/>
              <a:gd fmla="val 50000" name="adj2"/>
            </a:avLst>
          </a:prstGeom>
          <a:solidFill>
            <a:srgbClr val="92D050"/>
          </a:solidFill>
          <a:ln cap="flat" cmpd="sng" w="12700">
            <a:solidFill>
              <a:schemeClr val="dk2"/>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451" name="Google Shape;451;p28"/>
          <p:cNvSpPr/>
          <p:nvPr/>
        </p:nvSpPr>
        <p:spPr>
          <a:xfrm>
            <a:off x="6354449" y="625932"/>
            <a:ext cx="355855" cy="254096"/>
          </a:xfrm>
          <a:prstGeom prst="rightArrow">
            <a:avLst>
              <a:gd fmla="val 50000" name="adj1"/>
              <a:gd fmla="val 50000" name="adj2"/>
            </a:avLst>
          </a:prstGeom>
          <a:solidFill>
            <a:srgbClr val="92D050"/>
          </a:solidFill>
          <a:ln cap="flat" cmpd="sng" w="12700">
            <a:solidFill>
              <a:schemeClr val="dk2"/>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29"/>
          <p:cNvSpPr/>
          <p:nvPr/>
        </p:nvSpPr>
        <p:spPr>
          <a:xfrm rot="-5400000">
            <a:off x="-3136610" y="3136614"/>
            <a:ext cx="6858000" cy="584775"/>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Iniciativas y Alianzas</a:t>
            </a:r>
            <a:endParaRPr b="0" i="0" sz="2800" u="none" cap="none" strike="noStrike">
              <a:solidFill>
                <a:schemeClr val="lt1"/>
              </a:solidFill>
              <a:latin typeface="Calibri"/>
              <a:ea typeface="Calibri"/>
              <a:cs typeface="Calibri"/>
              <a:sym typeface="Calibri"/>
            </a:endParaRPr>
          </a:p>
        </p:txBody>
      </p:sp>
      <p:graphicFrame>
        <p:nvGraphicFramePr>
          <p:cNvPr id="457" name="Google Shape;457;p29"/>
          <p:cNvGraphicFramePr/>
          <p:nvPr/>
        </p:nvGraphicFramePr>
        <p:xfrm>
          <a:off x="3275856" y="555444"/>
          <a:ext cx="3000000" cy="3000000"/>
        </p:xfrm>
        <a:graphic>
          <a:graphicData uri="http://schemas.openxmlformats.org/drawingml/2006/table">
            <a:tbl>
              <a:tblPr>
                <a:noFill/>
                <a:tableStyleId>{4D84D15C-FEF1-4339-B679-8E08C7CA2086}</a:tableStyleId>
              </a:tblPr>
              <a:tblGrid>
                <a:gridCol w="3456375"/>
              </a:tblGrid>
              <a:tr h="141550">
                <a:tc>
                  <a:txBody>
                    <a:bodyPr/>
                    <a:lstStyle/>
                    <a:p>
                      <a:pPr indent="0" lvl="0" marL="0" marR="0" rtl="0" algn="ctr">
                        <a:spcBef>
                          <a:spcPts val="0"/>
                        </a:spcBef>
                        <a:spcAft>
                          <a:spcPts val="0"/>
                        </a:spcAft>
                        <a:buNone/>
                      </a:pPr>
                      <a:r>
                        <a:rPr b="1" i="0" lang="es-CO" sz="1600" u="none" cap="none" strike="noStrike">
                          <a:solidFill>
                            <a:schemeClr val="lt1"/>
                          </a:solidFill>
                          <a:latin typeface="Calibri"/>
                          <a:ea typeface="Calibri"/>
                          <a:cs typeface="Calibri"/>
                          <a:sym typeface="Calibri"/>
                        </a:rPr>
                        <a:t>ORGANIZACIÓN (ES)</a:t>
                      </a:r>
                      <a:endParaRPr b="1" i="0" sz="1600" u="none" cap="none" strike="noStrike">
                        <a:solidFill>
                          <a:schemeClr val="lt1"/>
                        </a:solidFill>
                        <a:latin typeface="Calibri"/>
                        <a:ea typeface="Calibri"/>
                        <a:cs typeface="Calibri"/>
                        <a:sym typeface="Calibri"/>
                      </a:endParaRPr>
                    </a:p>
                  </a:txBody>
                  <a:tcPr marT="9125" marB="0" marR="9125" marL="9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8B832"/>
                    </a:solidFill>
                  </a:tcPr>
                </a:tc>
              </a:tr>
              <a:tr h="722525">
                <a:tc>
                  <a:txBody>
                    <a:bodyPr/>
                    <a:lstStyle/>
                    <a:p>
                      <a:pPr indent="-342900" lvl="0" marL="342900" marR="0" rtl="0" algn="ctr">
                        <a:spcBef>
                          <a:spcPts val="0"/>
                        </a:spcBef>
                        <a:spcAft>
                          <a:spcPts val="0"/>
                        </a:spcAft>
                        <a:buClr>
                          <a:srgbClr val="000000"/>
                        </a:buClr>
                        <a:buSzPts val="1600"/>
                        <a:buFont typeface="Arial"/>
                        <a:buChar char="•"/>
                      </a:pPr>
                      <a:r>
                        <a:rPr b="0" i="0" lang="es-CO" sz="1600" u="none" cap="none" strike="noStrike">
                          <a:solidFill>
                            <a:srgbClr val="000000"/>
                          </a:solidFill>
                          <a:latin typeface="Calibri"/>
                          <a:ea typeface="Calibri"/>
                          <a:cs typeface="Calibri"/>
                          <a:sym typeface="Calibri"/>
                        </a:rPr>
                        <a:t> </a:t>
                      </a:r>
                      <a:r>
                        <a:rPr b="1" i="0" lang="es-CO" sz="1600" u="none" cap="none" strike="noStrike">
                          <a:solidFill>
                            <a:srgbClr val="000000"/>
                          </a:solidFill>
                          <a:latin typeface="Calibri"/>
                          <a:ea typeface="Calibri"/>
                          <a:cs typeface="Calibri"/>
                          <a:sym typeface="Calibri"/>
                        </a:rPr>
                        <a:t>Alcaldía de La Dorada</a:t>
                      </a:r>
                      <a:endParaRPr/>
                    </a:p>
                    <a:p>
                      <a:pPr indent="-342900" lvl="0" marL="342900" marR="0" rtl="0" algn="ctr">
                        <a:spcBef>
                          <a:spcPts val="0"/>
                        </a:spcBef>
                        <a:spcAft>
                          <a:spcPts val="0"/>
                        </a:spcAft>
                        <a:buClr>
                          <a:srgbClr val="000000"/>
                        </a:buClr>
                        <a:buSzPts val="1600"/>
                        <a:buFont typeface="Arial"/>
                        <a:buChar char="•"/>
                      </a:pPr>
                      <a:r>
                        <a:rPr b="1" i="0" lang="es-CO" sz="1600" u="none" cap="none" strike="noStrike">
                          <a:solidFill>
                            <a:srgbClr val="000000"/>
                          </a:solidFill>
                          <a:latin typeface="Calibri"/>
                          <a:ea typeface="Calibri"/>
                          <a:cs typeface="Calibri"/>
                          <a:sym typeface="Calibri"/>
                        </a:rPr>
                        <a:t>Centro de Convivencia</a:t>
                      </a:r>
                      <a:endParaRPr/>
                    </a:p>
                    <a:p>
                      <a:pPr indent="-342900" lvl="0" marL="342900" marR="0" rtl="0" algn="ctr">
                        <a:spcBef>
                          <a:spcPts val="0"/>
                        </a:spcBef>
                        <a:spcAft>
                          <a:spcPts val="0"/>
                        </a:spcAft>
                        <a:buClr>
                          <a:srgbClr val="000000"/>
                        </a:buClr>
                        <a:buSzPts val="1600"/>
                        <a:buFont typeface="Arial"/>
                        <a:buChar char="•"/>
                      </a:pPr>
                      <a:r>
                        <a:rPr b="1" i="0" lang="es-CO" sz="1600" u="none" cap="none" strike="noStrike">
                          <a:solidFill>
                            <a:srgbClr val="000000"/>
                          </a:solidFill>
                          <a:latin typeface="Calibri"/>
                          <a:ea typeface="Calibri"/>
                          <a:cs typeface="Calibri"/>
                          <a:sym typeface="Calibri"/>
                        </a:rPr>
                        <a:t>Unidad de Participación Comunitaria </a:t>
                      </a:r>
                      <a:endParaRPr b="1" i="0" sz="1600" u="none" cap="none" strike="noStrike">
                        <a:solidFill>
                          <a:srgbClr val="000000"/>
                        </a:solidFill>
                        <a:latin typeface="Calibri"/>
                        <a:ea typeface="Calibri"/>
                        <a:cs typeface="Calibri"/>
                        <a:sym typeface="Calibri"/>
                      </a:endParaRPr>
                    </a:p>
                  </a:txBody>
                  <a:tcPr marT="9125" marB="0" marR="9125" marL="9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458" name="Google Shape;458;p29"/>
          <p:cNvGraphicFramePr/>
          <p:nvPr/>
        </p:nvGraphicFramePr>
        <p:xfrm>
          <a:off x="2051720" y="2348880"/>
          <a:ext cx="3000000" cy="3000000"/>
        </p:xfrm>
        <a:graphic>
          <a:graphicData uri="http://schemas.openxmlformats.org/drawingml/2006/table">
            <a:tbl>
              <a:tblPr>
                <a:noFill/>
                <a:tableStyleId>{4D84D15C-FEF1-4339-B679-8E08C7CA2086}</a:tableStyleId>
              </a:tblPr>
              <a:tblGrid>
                <a:gridCol w="1188125"/>
                <a:gridCol w="4608500"/>
              </a:tblGrid>
              <a:tr h="648075">
                <a:tc rowSpan="2">
                  <a:txBody>
                    <a:bodyPr/>
                    <a:lstStyle/>
                    <a:p>
                      <a:pPr indent="0" lvl="0" marL="0" marR="0" rtl="0" algn="ctr">
                        <a:spcBef>
                          <a:spcPts val="0"/>
                        </a:spcBef>
                        <a:spcAft>
                          <a:spcPts val="0"/>
                        </a:spcAft>
                        <a:buNone/>
                      </a:pPr>
                      <a:r>
                        <a:rPr b="1" i="0" lang="es-CO" sz="1600" u="none" cap="none" strike="noStrike">
                          <a:solidFill>
                            <a:schemeClr val="lt1"/>
                          </a:solidFill>
                          <a:latin typeface="Calibri"/>
                          <a:ea typeface="Calibri"/>
                          <a:cs typeface="Calibri"/>
                          <a:sym typeface="Calibri"/>
                        </a:rPr>
                        <a:t>INICIATIVAS</a:t>
                      </a:r>
                      <a:endParaRPr b="1" i="0" sz="1600" u="none" cap="none" strike="noStrike">
                        <a:solidFill>
                          <a:schemeClr val="lt1"/>
                        </a:solidFill>
                        <a:latin typeface="Calibri"/>
                        <a:ea typeface="Calibri"/>
                        <a:cs typeface="Calibri"/>
                        <a:sym typeface="Calibri"/>
                      </a:endParaRPr>
                    </a:p>
                  </a:txBody>
                  <a:tcPr marT="9125" marB="0" marR="9125" marL="9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8B832"/>
                    </a:solidFill>
                  </a:tcPr>
                </a:tc>
                <a:tc>
                  <a:txBody>
                    <a:bodyPr/>
                    <a:lstStyle/>
                    <a:p>
                      <a:pPr indent="0" lvl="0" marL="0" marR="0" rtl="0" algn="ctr">
                        <a:lnSpc>
                          <a:spcPct val="100000"/>
                        </a:lnSpc>
                        <a:spcBef>
                          <a:spcPts val="0"/>
                        </a:spcBef>
                        <a:spcAft>
                          <a:spcPts val="0"/>
                        </a:spcAft>
                        <a:buClr>
                          <a:srgbClr val="000000"/>
                        </a:buClr>
                        <a:buSzPts val="1600"/>
                        <a:buFont typeface="Calibri"/>
                        <a:buNone/>
                      </a:pPr>
                      <a:r>
                        <a:rPr b="0" i="0" lang="es-CO" sz="1600" u="none" cap="none" strike="noStrike">
                          <a:solidFill>
                            <a:srgbClr val="000000"/>
                          </a:solidFill>
                          <a:latin typeface="Calibri"/>
                          <a:ea typeface="Calibri"/>
                          <a:cs typeface="Calibri"/>
                          <a:sym typeface="Calibri"/>
                        </a:rPr>
                        <a:t>Apoyo al desarrollo de la cátedra de participación, civilidad  y ciudadanía, con Juntas de Acción Comunal del Municipio de La Dorada</a:t>
                      </a:r>
                      <a:endParaRPr/>
                    </a:p>
                  </a:txBody>
                  <a:tcPr marT="9125" marB="0" marR="9125" marL="9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20075">
                <a:tc vMerge="1"/>
                <a:tc>
                  <a:txBody>
                    <a:bodyPr/>
                    <a:lstStyle/>
                    <a:p>
                      <a:pPr indent="0" lvl="0" marL="0" marR="0" rtl="0" algn="ctr">
                        <a:lnSpc>
                          <a:spcPct val="100000"/>
                        </a:lnSpc>
                        <a:spcBef>
                          <a:spcPts val="0"/>
                        </a:spcBef>
                        <a:spcAft>
                          <a:spcPts val="0"/>
                        </a:spcAft>
                        <a:buClr>
                          <a:srgbClr val="000000"/>
                        </a:buClr>
                        <a:buSzPts val="1600"/>
                        <a:buFont typeface="Calibri"/>
                        <a:buNone/>
                      </a:pPr>
                      <a:r>
                        <a:rPr b="0" i="0" lang="es-CO" sz="1600" u="none" cap="none" strike="noStrike">
                          <a:solidFill>
                            <a:srgbClr val="000000"/>
                          </a:solidFill>
                          <a:latin typeface="Calibri"/>
                          <a:ea typeface="Calibri"/>
                          <a:cs typeface="Calibri"/>
                          <a:sym typeface="Calibri"/>
                        </a:rPr>
                        <a:t>Apoyo a la conformación y puesta en funcionamiento del Sistema Municipal de Juventud del Municipio de la Dorada </a:t>
                      </a:r>
                      <a:endParaRPr/>
                    </a:p>
                  </a:txBody>
                  <a:tcPr marT="9125" marB="0" marR="9125" marL="9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pic>
        <p:nvPicPr>
          <p:cNvPr id="459" name="Google Shape;459;p29"/>
          <p:cNvPicPr preferRelativeResize="0"/>
          <p:nvPr/>
        </p:nvPicPr>
        <p:blipFill rotWithShape="1">
          <a:blip r:embed="rId3">
            <a:alphaModFix/>
          </a:blip>
          <a:srcRect b="0" l="0" r="0" t="0"/>
          <a:stretch/>
        </p:blipFill>
        <p:spPr>
          <a:xfrm>
            <a:off x="8172400" y="620688"/>
            <a:ext cx="942034" cy="864096"/>
          </a:xfrm>
          <a:prstGeom prst="rect">
            <a:avLst/>
          </a:prstGeom>
          <a:noFill/>
          <a:ln>
            <a:noFill/>
          </a:ln>
        </p:spPr>
      </p:pic>
      <p:pic>
        <p:nvPicPr>
          <p:cNvPr descr="http://ladorada-caldas.gov.co/apc-aa-files/32303362373765366432663033643061/cmj.jpg" id="460" name="Google Shape;460;p29"/>
          <p:cNvPicPr preferRelativeResize="0"/>
          <p:nvPr/>
        </p:nvPicPr>
        <p:blipFill rotWithShape="1">
          <a:blip r:embed="rId4">
            <a:alphaModFix/>
          </a:blip>
          <a:srcRect b="0" l="0" r="0" t="0"/>
          <a:stretch/>
        </p:blipFill>
        <p:spPr>
          <a:xfrm>
            <a:off x="3635896" y="4285225"/>
            <a:ext cx="3359426" cy="199674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 name="Shape 34"/>
        <p:cNvGrpSpPr/>
        <p:nvPr/>
      </p:nvGrpSpPr>
      <p:grpSpPr>
        <a:xfrm>
          <a:off x="0" y="0"/>
          <a:ext cx="0" cy="0"/>
          <a:chOff x="0" y="0"/>
          <a:chExt cx="0" cy="0"/>
        </a:xfrm>
      </p:grpSpPr>
      <p:sp>
        <p:nvSpPr>
          <p:cNvPr id="35" name="Google Shape;35;p3"/>
          <p:cNvSpPr txBox="1"/>
          <p:nvPr>
            <p:ph type="ctrTitle"/>
          </p:nvPr>
        </p:nvSpPr>
        <p:spPr>
          <a:xfrm>
            <a:off x="251520" y="764704"/>
            <a:ext cx="4937100" cy="18723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s-CO"/>
              <a:t>1. Fundamentos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30"/>
          <p:cNvSpPr/>
          <p:nvPr/>
        </p:nvSpPr>
        <p:spPr>
          <a:xfrm rot="-5400000">
            <a:off x="-3136610" y="3136614"/>
            <a:ext cx="6858000" cy="584775"/>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Iniciativas y Alianzas</a:t>
            </a:r>
            <a:endParaRPr b="0" i="0" sz="2800" u="none" cap="none" strike="noStrike">
              <a:solidFill>
                <a:schemeClr val="lt1"/>
              </a:solidFill>
              <a:latin typeface="Calibri"/>
              <a:ea typeface="Calibri"/>
              <a:cs typeface="Calibri"/>
              <a:sym typeface="Calibri"/>
            </a:endParaRPr>
          </a:p>
        </p:txBody>
      </p:sp>
      <p:pic>
        <p:nvPicPr>
          <p:cNvPr id="466" name="Google Shape;466;p30"/>
          <p:cNvPicPr preferRelativeResize="0"/>
          <p:nvPr/>
        </p:nvPicPr>
        <p:blipFill rotWithShape="1">
          <a:blip r:embed="rId3">
            <a:alphaModFix/>
          </a:blip>
          <a:srcRect b="0" l="0" r="0" t="0"/>
          <a:stretch/>
        </p:blipFill>
        <p:spPr>
          <a:xfrm>
            <a:off x="971599" y="2636912"/>
            <a:ext cx="2857497" cy="2143123"/>
          </a:xfrm>
          <a:prstGeom prst="rect">
            <a:avLst/>
          </a:prstGeom>
          <a:noFill/>
          <a:ln>
            <a:noFill/>
          </a:ln>
        </p:spPr>
      </p:pic>
      <p:pic>
        <p:nvPicPr>
          <p:cNvPr id="467" name="Google Shape;467;p30"/>
          <p:cNvPicPr preferRelativeResize="0"/>
          <p:nvPr/>
        </p:nvPicPr>
        <p:blipFill rotWithShape="1">
          <a:blip r:embed="rId4">
            <a:alphaModFix/>
          </a:blip>
          <a:srcRect b="0" l="0" r="0" t="0"/>
          <a:stretch/>
        </p:blipFill>
        <p:spPr>
          <a:xfrm>
            <a:off x="8172400" y="404664"/>
            <a:ext cx="942034" cy="864096"/>
          </a:xfrm>
          <a:prstGeom prst="rect">
            <a:avLst/>
          </a:prstGeom>
          <a:noFill/>
          <a:ln>
            <a:noFill/>
          </a:ln>
        </p:spPr>
      </p:pic>
      <p:graphicFrame>
        <p:nvGraphicFramePr>
          <p:cNvPr id="468" name="Google Shape;468;p30"/>
          <p:cNvGraphicFramePr/>
          <p:nvPr/>
        </p:nvGraphicFramePr>
        <p:xfrm>
          <a:off x="2843808" y="404664"/>
          <a:ext cx="3000000" cy="3000000"/>
        </p:xfrm>
        <a:graphic>
          <a:graphicData uri="http://schemas.openxmlformats.org/drawingml/2006/table">
            <a:tbl>
              <a:tblPr>
                <a:noFill/>
                <a:tableStyleId>{4D84D15C-FEF1-4339-B679-8E08C7CA2086}</a:tableStyleId>
              </a:tblPr>
              <a:tblGrid>
                <a:gridCol w="3275400"/>
              </a:tblGrid>
              <a:tr h="237000">
                <a:tc>
                  <a:txBody>
                    <a:bodyPr/>
                    <a:lstStyle/>
                    <a:p>
                      <a:pPr indent="0" lvl="0" marL="0" marR="0" rtl="0" algn="ctr">
                        <a:spcBef>
                          <a:spcPts val="0"/>
                        </a:spcBef>
                        <a:spcAft>
                          <a:spcPts val="0"/>
                        </a:spcAft>
                        <a:buNone/>
                      </a:pPr>
                      <a:r>
                        <a:rPr b="1" i="0" lang="es-CO" sz="2400" u="none" cap="none" strike="noStrike">
                          <a:solidFill>
                            <a:schemeClr val="lt1"/>
                          </a:solidFill>
                          <a:latin typeface="Calibri"/>
                          <a:ea typeface="Calibri"/>
                          <a:cs typeface="Calibri"/>
                          <a:sym typeface="Calibri"/>
                        </a:rPr>
                        <a:t>ORGANIZACIÓN </a:t>
                      </a:r>
                      <a:endParaRPr/>
                    </a:p>
                  </a:txBody>
                  <a:tcPr marT="8050" marB="0" marR="8050" marL="80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8B832"/>
                    </a:solidFill>
                  </a:tcPr>
                </a:tc>
              </a:tr>
              <a:tr h="739575">
                <a:tc>
                  <a:txBody>
                    <a:bodyPr/>
                    <a:lstStyle/>
                    <a:p>
                      <a:pPr indent="0" lvl="0" marL="0" marR="0" rtl="0" algn="ctr">
                        <a:spcBef>
                          <a:spcPts val="0"/>
                        </a:spcBef>
                        <a:spcAft>
                          <a:spcPts val="0"/>
                        </a:spcAft>
                        <a:buNone/>
                      </a:pPr>
                      <a:r>
                        <a:rPr b="1" i="0" lang="es-CO" sz="2000" u="none" cap="none" strike="noStrike">
                          <a:solidFill>
                            <a:srgbClr val="000000"/>
                          </a:solidFill>
                          <a:latin typeface="Calibri"/>
                          <a:ea typeface="Calibri"/>
                          <a:cs typeface="Calibri"/>
                          <a:sym typeface="Calibri"/>
                        </a:rPr>
                        <a:t>Organización Afrodescendiente Cimarron</a:t>
                      </a:r>
                      <a:endParaRPr b="0" i="0" sz="2000" u="none" cap="none" strike="noStrike">
                        <a:solidFill>
                          <a:srgbClr val="000000"/>
                        </a:solidFill>
                        <a:latin typeface="Calibri"/>
                        <a:ea typeface="Calibri"/>
                        <a:cs typeface="Calibri"/>
                        <a:sym typeface="Calibri"/>
                      </a:endParaRPr>
                    </a:p>
                  </a:txBody>
                  <a:tcPr marT="8050" marB="0" marR="8050" marL="80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469" name="Google Shape;469;p30"/>
          <p:cNvGraphicFramePr/>
          <p:nvPr/>
        </p:nvGraphicFramePr>
        <p:xfrm>
          <a:off x="3923928" y="2170460"/>
          <a:ext cx="3000000" cy="3000000"/>
        </p:xfrm>
        <a:graphic>
          <a:graphicData uri="http://schemas.openxmlformats.org/drawingml/2006/table">
            <a:tbl>
              <a:tblPr>
                <a:noFill/>
                <a:tableStyleId>{4D84D15C-FEF1-4339-B679-8E08C7CA2086}</a:tableStyleId>
              </a:tblPr>
              <a:tblGrid>
                <a:gridCol w="1368150"/>
                <a:gridCol w="3609275"/>
              </a:tblGrid>
              <a:tr h="1114525">
                <a:tc rowSpan="3">
                  <a:txBody>
                    <a:bodyPr/>
                    <a:lstStyle/>
                    <a:p>
                      <a:pPr indent="0" lvl="0" marL="0" marR="0" rtl="0" algn="ctr">
                        <a:spcBef>
                          <a:spcPts val="0"/>
                        </a:spcBef>
                        <a:spcAft>
                          <a:spcPts val="0"/>
                        </a:spcAft>
                        <a:buNone/>
                      </a:pPr>
                      <a:r>
                        <a:rPr b="1" i="0" lang="es-CO" sz="1800" u="none" cap="none" strike="noStrike">
                          <a:solidFill>
                            <a:schemeClr val="lt1"/>
                          </a:solidFill>
                          <a:latin typeface="Calibri"/>
                          <a:ea typeface="Calibri"/>
                          <a:cs typeface="Calibri"/>
                          <a:sym typeface="Calibri"/>
                        </a:rPr>
                        <a:t>INICIATIVAS</a:t>
                      </a:r>
                      <a:endParaRPr b="1" i="0" sz="1800" u="none" cap="none" strike="noStrike">
                        <a:solidFill>
                          <a:schemeClr val="lt1"/>
                        </a:solidFill>
                        <a:latin typeface="Calibri"/>
                        <a:ea typeface="Calibri"/>
                        <a:cs typeface="Calibri"/>
                        <a:sym typeface="Calibri"/>
                      </a:endParaRPr>
                    </a:p>
                  </a:txBody>
                  <a:tcPr marT="9125" marB="0" marR="9125" marL="9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8B832"/>
                    </a:solidFill>
                  </a:tcPr>
                </a:tc>
                <a:tc>
                  <a:txBody>
                    <a:bodyPr/>
                    <a:lstStyle/>
                    <a:p>
                      <a:pPr indent="0" lvl="0" marL="0" marR="0" rtl="0" algn="ctr">
                        <a:spcBef>
                          <a:spcPts val="0"/>
                        </a:spcBef>
                        <a:spcAft>
                          <a:spcPts val="0"/>
                        </a:spcAft>
                        <a:buNone/>
                      </a:pPr>
                      <a:r>
                        <a:rPr b="0" i="0" lang="es-CO" sz="1800" u="none" cap="none" strike="noStrike">
                          <a:solidFill>
                            <a:srgbClr val="000000"/>
                          </a:solidFill>
                          <a:latin typeface="Calibri"/>
                          <a:ea typeface="Calibri"/>
                          <a:cs typeface="Calibri"/>
                          <a:sym typeface="Calibri"/>
                        </a:rPr>
                        <a:t>Apoyo caracterización socioeconómica de la población afrodescendiente del Municipio de la Dorada </a:t>
                      </a:r>
                      <a:endParaRPr b="0" i="0" sz="1800" u="none" cap="none" strike="noStrike">
                        <a:solidFill>
                          <a:srgbClr val="000000"/>
                        </a:solidFill>
                        <a:latin typeface="Calibri"/>
                        <a:ea typeface="Calibri"/>
                        <a:cs typeface="Calibri"/>
                        <a:sym typeface="Calibri"/>
                      </a:endParaRPr>
                    </a:p>
                  </a:txBody>
                  <a:tcPr marT="9125" marB="0" marR="9125" marL="9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864100">
                <a:tc vMerge="1"/>
                <a:tc>
                  <a:txBody>
                    <a:bodyPr/>
                    <a:lstStyle/>
                    <a:p>
                      <a:pPr indent="0" lvl="0" marL="0" marR="0" rtl="0" algn="ctr">
                        <a:spcBef>
                          <a:spcPts val="0"/>
                        </a:spcBef>
                        <a:spcAft>
                          <a:spcPts val="0"/>
                        </a:spcAft>
                        <a:buNone/>
                      </a:pPr>
                      <a:r>
                        <a:rPr b="0" i="0" lang="es-CO" sz="1800" u="none" cap="none" strike="noStrike">
                          <a:solidFill>
                            <a:srgbClr val="000000"/>
                          </a:solidFill>
                          <a:latin typeface="Calibri"/>
                          <a:ea typeface="Calibri"/>
                          <a:cs typeface="Calibri"/>
                          <a:sym typeface="Calibri"/>
                        </a:rPr>
                        <a:t>Apoyo a proceso de empoderamiento de los Líderes de la Comunidad Afro </a:t>
                      </a:r>
                      <a:endParaRPr b="0" i="0" sz="1800" u="none" cap="none" strike="noStrike">
                        <a:solidFill>
                          <a:srgbClr val="000000"/>
                        </a:solidFill>
                        <a:latin typeface="Calibri"/>
                        <a:ea typeface="Calibri"/>
                        <a:cs typeface="Calibri"/>
                        <a:sym typeface="Calibri"/>
                      </a:endParaRPr>
                    </a:p>
                  </a:txBody>
                  <a:tcPr marT="9125" marB="0" marR="9125" marL="9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864100">
                <a:tc vMerge="1"/>
                <a:tc>
                  <a:txBody>
                    <a:bodyPr/>
                    <a:lstStyle/>
                    <a:p>
                      <a:pPr indent="0" lvl="0" marL="0" marR="0" rtl="0" algn="ctr">
                        <a:spcBef>
                          <a:spcPts val="0"/>
                        </a:spcBef>
                        <a:spcAft>
                          <a:spcPts val="0"/>
                        </a:spcAft>
                        <a:buNone/>
                      </a:pPr>
                      <a:r>
                        <a:rPr b="0" i="0" lang="es-CO" sz="1800" u="none" cap="none" strike="noStrike">
                          <a:solidFill>
                            <a:srgbClr val="000000"/>
                          </a:solidFill>
                          <a:latin typeface="Calibri"/>
                          <a:ea typeface="Calibri"/>
                          <a:cs typeface="Calibri"/>
                          <a:sym typeface="Calibri"/>
                        </a:rPr>
                        <a:t>Apoyo a la conformación de iniciativa productiva Restaurante Típico</a:t>
                      </a:r>
                      <a:endParaRPr b="0" i="0" sz="1800" u="none" cap="none" strike="noStrike">
                        <a:solidFill>
                          <a:srgbClr val="000000"/>
                        </a:solidFill>
                        <a:latin typeface="Calibri"/>
                        <a:ea typeface="Calibri"/>
                        <a:cs typeface="Calibri"/>
                        <a:sym typeface="Calibri"/>
                      </a:endParaRPr>
                    </a:p>
                  </a:txBody>
                  <a:tcPr marT="9125" marB="0" marR="9125" marL="9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31"/>
          <p:cNvSpPr/>
          <p:nvPr/>
        </p:nvSpPr>
        <p:spPr>
          <a:xfrm rot="-5400000">
            <a:off x="-3136610" y="3136614"/>
            <a:ext cx="6858000" cy="584775"/>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Iniciativas y Alianzas</a:t>
            </a:r>
            <a:endParaRPr b="0" i="0" sz="2800" u="none" cap="none" strike="noStrike">
              <a:solidFill>
                <a:schemeClr val="lt1"/>
              </a:solidFill>
              <a:latin typeface="Calibri"/>
              <a:ea typeface="Calibri"/>
              <a:cs typeface="Calibri"/>
              <a:sym typeface="Calibri"/>
            </a:endParaRPr>
          </a:p>
        </p:txBody>
      </p:sp>
      <p:graphicFrame>
        <p:nvGraphicFramePr>
          <p:cNvPr id="475" name="Google Shape;475;p31"/>
          <p:cNvGraphicFramePr/>
          <p:nvPr/>
        </p:nvGraphicFramePr>
        <p:xfrm>
          <a:off x="4283968" y="1700808"/>
          <a:ext cx="3000000" cy="3000000"/>
        </p:xfrm>
        <a:graphic>
          <a:graphicData uri="http://schemas.openxmlformats.org/drawingml/2006/table">
            <a:tbl>
              <a:tblPr>
                <a:noFill/>
                <a:tableStyleId>{4D84D15C-FEF1-4339-B679-8E08C7CA2086}</a:tableStyleId>
              </a:tblPr>
              <a:tblGrid>
                <a:gridCol w="4104450"/>
              </a:tblGrid>
              <a:tr h="244075">
                <a:tc>
                  <a:txBody>
                    <a:bodyPr/>
                    <a:lstStyle/>
                    <a:p>
                      <a:pPr indent="0" lvl="0" marL="0" marR="0" rtl="0" algn="ctr">
                        <a:spcBef>
                          <a:spcPts val="0"/>
                        </a:spcBef>
                        <a:spcAft>
                          <a:spcPts val="0"/>
                        </a:spcAft>
                        <a:buNone/>
                      </a:pPr>
                      <a:r>
                        <a:rPr b="1" i="0" lang="es-CO" sz="1800" u="none" cap="none" strike="noStrike">
                          <a:solidFill>
                            <a:schemeClr val="lt1"/>
                          </a:solidFill>
                          <a:latin typeface="Calibri"/>
                          <a:ea typeface="Calibri"/>
                          <a:cs typeface="Calibri"/>
                          <a:sym typeface="Calibri"/>
                        </a:rPr>
                        <a:t>ORGANIZACIÓN </a:t>
                      </a:r>
                      <a:endParaRPr/>
                    </a:p>
                  </a:txBody>
                  <a:tcPr marT="5900" marB="0" marR="5900" marL="5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8B832"/>
                    </a:solidFill>
                  </a:tcPr>
                </a:tc>
              </a:tr>
              <a:tr h="672750">
                <a:tc>
                  <a:txBody>
                    <a:bodyPr/>
                    <a:lstStyle/>
                    <a:p>
                      <a:pPr indent="0" lvl="0" marL="0" marR="0" rtl="0" algn="ctr">
                        <a:spcBef>
                          <a:spcPts val="0"/>
                        </a:spcBef>
                        <a:spcAft>
                          <a:spcPts val="0"/>
                        </a:spcAft>
                        <a:buNone/>
                      </a:pPr>
                      <a:r>
                        <a:rPr b="1" i="0" lang="es-CO" sz="1800" u="none" cap="none" strike="noStrike">
                          <a:solidFill>
                            <a:srgbClr val="000000"/>
                          </a:solidFill>
                          <a:latin typeface="Calibri"/>
                          <a:ea typeface="Calibri"/>
                          <a:cs typeface="Calibri"/>
                          <a:sym typeface="Calibri"/>
                        </a:rPr>
                        <a:t>Asociación de Jóvenes Emprendedores</a:t>
                      </a:r>
                      <a:endParaRPr b="1" i="0" sz="1800" u="none" cap="none" strike="noStrike">
                        <a:solidFill>
                          <a:srgbClr val="000000"/>
                        </a:solidFill>
                        <a:latin typeface="Calibri"/>
                        <a:ea typeface="Calibri"/>
                        <a:cs typeface="Calibri"/>
                        <a:sym typeface="Calibri"/>
                      </a:endParaRPr>
                    </a:p>
                  </a:txBody>
                  <a:tcPr marT="5900" marB="0" marR="5900" marL="5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pic>
        <p:nvPicPr>
          <p:cNvPr id="476" name="Google Shape;476;p31"/>
          <p:cNvPicPr preferRelativeResize="0"/>
          <p:nvPr/>
        </p:nvPicPr>
        <p:blipFill rotWithShape="1">
          <a:blip r:embed="rId3">
            <a:alphaModFix/>
          </a:blip>
          <a:srcRect b="0" l="0" r="0" t="0"/>
          <a:stretch/>
        </p:blipFill>
        <p:spPr>
          <a:xfrm>
            <a:off x="8172400" y="332656"/>
            <a:ext cx="942034" cy="864096"/>
          </a:xfrm>
          <a:prstGeom prst="rect">
            <a:avLst/>
          </a:prstGeom>
          <a:noFill/>
          <a:ln>
            <a:noFill/>
          </a:ln>
        </p:spPr>
      </p:pic>
      <p:graphicFrame>
        <p:nvGraphicFramePr>
          <p:cNvPr id="477" name="Google Shape;477;p31"/>
          <p:cNvGraphicFramePr/>
          <p:nvPr/>
        </p:nvGraphicFramePr>
        <p:xfrm>
          <a:off x="1187624" y="3429000"/>
          <a:ext cx="3000000" cy="3000000"/>
        </p:xfrm>
        <a:graphic>
          <a:graphicData uri="http://schemas.openxmlformats.org/drawingml/2006/table">
            <a:tbl>
              <a:tblPr>
                <a:noFill/>
                <a:tableStyleId>{4D84D15C-FEF1-4339-B679-8E08C7CA2086}</a:tableStyleId>
              </a:tblPr>
              <a:tblGrid>
                <a:gridCol w="1561825"/>
                <a:gridCol w="5422975"/>
              </a:tblGrid>
              <a:tr h="608700">
                <a:tc rowSpan="5">
                  <a:txBody>
                    <a:bodyPr/>
                    <a:lstStyle/>
                    <a:p>
                      <a:pPr indent="0" lvl="0" marL="0" marR="0" rtl="0" algn="ctr">
                        <a:spcBef>
                          <a:spcPts val="0"/>
                        </a:spcBef>
                        <a:spcAft>
                          <a:spcPts val="0"/>
                        </a:spcAft>
                        <a:buNone/>
                      </a:pPr>
                      <a:r>
                        <a:rPr b="1" i="0" lang="es-CO" sz="1600" u="none" cap="none" strike="noStrike">
                          <a:solidFill>
                            <a:schemeClr val="lt1"/>
                          </a:solidFill>
                          <a:latin typeface="Calibri"/>
                          <a:ea typeface="Calibri"/>
                          <a:cs typeface="Calibri"/>
                          <a:sym typeface="Calibri"/>
                        </a:rPr>
                        <a:t>INICIATIVAS</a:t>
                      </a:r>
                      <a:endParaRPr b="1" i="0" sz="1600" u="none" cap="none" strike="noStrike">
                        <a:solidFill>
                          <a:schemeClr val="lt1"/>
                        </a:solidFill>
                        <a:latin typeface="Calibri"/>
                        <a:ea typeface="Calibri"/>
                        <a:cs typeface="Calibri"/>
                        <a:sym typeface="Calibri"/>
                      </a:endParaRPr>
                    </a:p>
                  </a:txBody>
                  <a:tcPr marT="9125" marB="0" marR="9125" marL="9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8B832"/>
                    </a:solidFill>
                  </a:tcPr>
                </a:tc>
                <a:tc>
                  <a:txBody>
                    <a:bodyPr/>
                    <a:lstStyle/>
                    <a:p>
                      <a:pPr indent="0" lvl="0" marL="0" marR="0" rtl="0" algn="ctr">
                        <a:spcBef>
                          <a:spcPts val="0"/>
                        </a:spcBef>
                        <a:spcAft>
                          <a:spcPts val="0"/>
                        </a:spcAft>
                        <a:buNone/>
                      </a:pPr>
                      <a:r>
                        <a:rPr b="0" i="0" lang="es-CO" sz="1600" u="none" cap="none" strike="noStrike">
                          <a:solidFill>
                            <a:srgbClr val="000000"/>
                          </a:solidFill>
                          <a:latin typeface="Calibri"/>
                          <a:ea typeface="Calibri"/>
                          <a:cs typeface="Calibri"/>
                          <a:sym typeface="Calibri"/>
                        </a:rPr>
                        <a:t>Apoyo a proceso de integración familiar y comunitaria en el Sector  de las ferias</a:t>
                      </a:r>
                      <a:endParaRPr b="0" i="0" sz="1600" u="none" cap="none" strike="noStrike">
                        <a:solidFill>
                          <a:srgbClr val="000000"/>
                        </a:solidFill>
                        <a:latin typeface="Calibri"/>
                        <a:ea typeface="Calibri"/>
                        <a:cs typeface="Calibri"/>
                        <a:sym typeface="Calibri"/>
                      </a:endParaRPr>
                    </a:p>
                  </a:txBody>
                  <a:tcPr marT="9125" marB="0" marR="9125" marL="9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04050">
                <a:tc vMerge="1"/>
                <a:tc>
                  <a:txBody>
                    <a:bodyPr/>
                    <a:lstStyle/>
                    <a:p>
                      <a:pPr indent="0" lvl="0" marL="0" marR="0" rtl="0" algn="ctr">
                        <a:spcBef>
                          <a:spcPts val="0"/>
                        </a:spcBef>
                        <a:spcAft>
                          <a:spcPts val="0"/>
                        </a:spcAft>
                        <a:buNone/>
                      </a:pPr>
                      <a:r>
                        <a:rPr b="0" i="0" lang="es-CO" sz="1600" u="none" cap="none" strike="noStrike">
                          <a:solidFill>
                            <a:srgbClr val="000000"/>
                          </a:solidFill>
                          <a:latin typeface="Calibri"/>
                          <a:ea typeface="Calibri"/>
                          <a:cs typeface="Calibri"/>
                          <a:sym typeface="Calibri"/>
                        </a:rPr>
                        <a:t>Patrocinio encuentro internacional  de iniciativas juveniles para la productividad</a:t>
                      </a:r>
                      <a:endParaRPr b="0" i="0" sz="1600" u="none" cap="none" strike="noStrike">
                        <a:solidFill>
                          <a:srgbClr val="000000"/>
                        </a:solidFill>
                        <a:latin typeface="Calibri"/>
                        <a:ea typeface="Calibri"/>
                        <a:cs typeface="Calibri"/>
                        <a:sym typeface="Calibri"/>
                      </a:endParaRPr>
                    </a:p>
                  </a:txBody>
                  <a:tcPr marT="9125" marB="0" marR="9125" marL="9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48075">
                <a:tc vMerge="1"/>
                <a:tc>
                  <a:txBody>
                    <a:bodyPr/>
                    <a:lstStyle/>
                    <a:p>
                      <a:pPr indent="0" lvl="0" marL="0" marR="0" rtl="0" algn="ctr">
                        <a:lnSpc>
                          <a:spcPct val="100000"/>
                        </a:lnSpc>
                        <a:spcBef>
                          <a:spcPts val="0"/>
                        </a:spcBef>
                        <a:spcAft>
                          <a:spcPts val="0"/>
                        </a:spcAft>
                        <a:buClr>
                          <a:srgbClr val="000000"/>
                        </a:buClr>
                        <a:buSzPts val="1600"/>
                        <a:buFont typeface="Calibri"/>
                        <a:buNone/>
                      </a:pPr>
                      <a:r>
                        <a:rPr b="0" i="0" lang="es-CO" sz="1600" u="none" cap="none" strike="noStrike">
                          <a:solidFill>
                            <a:srgbClr val="000000"/>
                          </a:solidFill>
                          <a:latin typeface="Calibri"/>
                          <a:ea typeface="Calibri"/>
                          <a:cs typeface="Calibri"/>
                          <a:sym typeface="Calibri"/>
                        </a:rPr>
                        <a:t>Apoyo a la conformación de una organización de padres de familia de los beneficiarios del los proyectos del  la asociación </a:t>
                      </a:r>
                      <a:endParaRPr/>
                    </a:p>
                  </a:txBody>
                  <a:tcPr marT="9125" marB="0" marR="9125" marL="9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76075">
                <a:tc vMerge="1"/>
                <a:tc>
                  <a:txBody>
                    <a:bodyPr/>
                    <a:lstStyle/>
                    <a:p>
                      <a:pPr indent="0" lvl="0" marL="0" marR="0" rtl="0" algn="ctr">
                        <a:lnSpc>
                          <a:spcPct val="100000"/>
                        </a:lnSpc>
                        <a:spcBef>
                          <a:spcPts val="0"/>
                        </a:spcBef>
                        <a:spcAft>
                          <a:spcPts val="0"/>
                        </a:spcAft>
                        <a:buClr>
                          <a:srgbClr val="000000"/>
                        </a:buClr>
                        <a:buSzPts val="1600"/>
                        <a:buFont typeface="Calibri"/>
                        <a:buNone/>
                      </a:pPr>
                      <a:r>
                        <a:rPr b="0" i="0" lang="es-CO" sz="1600" u="none" cap="none" strike="noStrike">
                          <a:solidFill>
                            <a:srgbClr val="000000"/>
                          </a:solidFill>
                          <a:latin typeface="Calibri"/>
                          <a:ea typeface="Calibri"/>
                          <a:cs typeface="Calibri"/>
                          <a:sym typeface="Calibri"/>
                        </a:rPr>
                        <a:t>Apoyo a la formulación de iniciativas para el uso del tiempo libre y la cultura ciudadana con jóvenes en el barrio las ferias </a:t>
                      </a:r>
                      <a:endParaRPr/>
                    </a:p>
                  </a:txBody>
                  <a:tcPr marT="9125" marB="0" marR="9125" marL="9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60050">
                <a:tc vMerge="1"/>
                <a:tc>
                  <a:txBody>
                    <a:bodyPr/>
                    <a:lstStyle/>
                    <a:p>
                      <a:pPr indent="0" lvl="0" marL="0" marR="0" rtl="0" algn="ctr">
                        <a:lnSpc>
                          <a:spcPct val="100000"/>
                        </a:lnSpc>
                        <a:spcBef>
                          <a:spcPts val="0"/>
                        </a:spcBef>
                        <a:spcAft>
                          <a:spcPts val="0"/>
                        </a:spcAft>
                        <a:buClr>
                          <a:srgbClr val="000000"/>
                        </a:buClr>
                        <a:buSzPts val="1600"/>
                        <a:buFont typeface="Calibri"/>
                        <a:buNone/>
                      </a:pPr>
                      <a:r>
                        <a:rPr b="0" i="0" lang="es-CO" sz="1600" u="none" cap="none" strike="noStrike">
                          <a:solidFill>
                            <a:srgbClr val="000000"/>
                          </a:solidFill>
                          <a:latin typeface="Calibri"/>
                          <a:ea typeface="Calibri"/>
                          <a:cs typeface="Calibri"/>
                          <a:sym typeface="Calibri"/>
                        </a:rPr>
                        <a:t>Apoyo Escuela de Formación Cultural</a:t>
                      </a:r>
                      <a:endParaRPr b="0" i="0" sz="1600" u="none" cap="none" strike="noStrike">
                        <a:solidFill>
                          <a:srgbClr val="000000"/>
                        </a:solidFill>
                        <a:latin typeface="Calibri"/>
                        <a:ea typeface="Calibri"/>
                        <a:cs typeface="Calibri"/>
                        <a:sym typeface="Calibri"/>
                      </a:endParaRPr>
                    </a:p>
                  </a:txBody>
                  <a:tcPr marT="9125" marB="0" marR="9125" marL="9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pic>
        <p:nvPicPr>
          <p:cNvPr descr="D:\CULTURA 2013\FOTOS\TOMAS CULTURALES\TOMA CULTURAL CHEC 13-02-13\SAM_1226.JPG" id="478" name="Google Shape;478;p31"/>
          <p:cNvPicPr preferRelativeResize="0"/>
          <p:nvPr/>
        </p:nvPicPr>
        <p:blipFill rotWithShape="1">
          <a:blip r:embed="rId4">
            <a:alphaModFix/>
          </a:blip>
          <a:srcRect b="0" l="0" r="0" t="0"/>
          <a:stretch/>
        </p:blipFill>
        <p:spPr>
          <a:xfrm>
            <a:off x="971600" y="980728"/>
            <a:ext cx="2895015" cy="1995116"/>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pic>
        <p:nvPicPr>
          <p:cNvPr descr="C:\Users\CARLOSBURITICA\AppData\Local\Microsoft\Windows\Temporary Internet Files\Content.Word\IMG_1420.jpg" id="483" name="Google Shape;483;p32"/>
          <p:cNvPicPr preferRelativeResize="0"/>
          <p:nvPr/>
        </p:nvPicPr>
        <p:blipFill rotWithShape="1">
          <a:blip r:embed="rId3">
            <a:alphaModFix/>
          </a:blip>
          <a:srcRect b="0" l="0" r="0" t="0"/>
          <a:stretch/>
        </p:blipFill>
        <p:spPr>
          <a:xfrm>
            <a:off x="3059027" y="2355921"/>
            <a:ext cx="2844316" cy="2139779"/>
          </a:xfrm>
          <a:prstGeom prst="rect">
            <a:avLst/>
          </a:prstGeom>
          <a:noFill/>
          <a:ln>
            <a:noFill/>
          </a:ln>
        </p:spPr>
      </p:pic>
      <p:pic>
        <p:nvPicPr>
          <p:cNvPr id="484" name="Google Shape;484;p32"/>
          <p:cNvPicPr preferRelativeResize="0"/>
          <p:nvPr/>
        </p:nvPicPr>
        <p:blipFill rotWithShape="1">
          <a:blip r:embed="rId4">
            <a:alphaModFix/>
          </a:blip>
          <a:srcRect b="0" l="0" r="0" t="0"/>
          <a:stretch/>
        </p:blipFill>
        <p:spPr>
          <a:xfrm>
            <a:off x="7884368" y="366875"/>
            <a:ext cx="942034" cy="864096"/>
          </a:xfrm>
          <a:prstGeom prst="rect">
            <a:avLst/>
          </a:prstGeom>
          <a:noFill/>
          <a:ln>
            <a:noFill/>
          </a:ln>
        </p:spPr>
      </p:pic>
      <p:graphicFrame>
        <p:nvGraphicFramePr>
          <p:cNvPr id="485" name="Google Shape;485;p32"/>
          <p:cNvGraphicFramePr/>
          <p:nvPr/>
        </p:nvGraphicFramePr>
        <p:xfrm>
          <a:off x="2987824" y="707758"/>
          <a:ext cx="3000000" cy="3000000"/>
        </p:xfrm>
        <a:graphic>
          <a:graphicData uri="http://schemas.openxmlformats.org/drawingml/2006/table">
            <a:tbl>
              <a:tblPr>
                <a:noFill/>
                <a:tableStyleId>{4D84D15C-FEF1-4339-B679-8E08C7CA2086}</a:tableStyleId>
              </a:tblPr>
              <a:tblGrid>
                <a:gridCol w="2807450"/>
              </a:tblGrid>
              <a:tr h="192550">
                <a:tc>
                  <a:txBody>
                    <a:bodyPr/>
                    <a:lstStyle/>
                    <a:p>
                      <a:pPr indent="0" lvl="0" marL="0" marR="0" rtl="0" algn="ctr">
                        <a:spcBef>
                          <a:spcPts val="0"/>
                        </a:spcBef>
                        <a:spcAft>
                          <a:spcPts val="0"/>
                        </a:spcAft>
                        <a:buNone/>
                      </a:pPr>
                      <a:r>
                        <a:rPr b="1" i="0" lang="es-CO" sz="2400" u="none" cap="none" strike="noStrike">
                          <a:solidFill>
                            <a:schemeClr val="lt1"/>
                          </a:solidFill>
                          <a:latin typeface="Calibri"/>
                          <a:ea typeface="Calibri"/>
                          <a:cs typeface="Calibri"/>
                          <a:sym typeface="Calibri"/>
                        </a:rPr>
                        <a:t>ORGANIZACIÓN </a:t>
                      </a:r>
                      <a:endParaRPr/>
                    </a:p>
                  </a:txBody>
                  <a:tcPr marT="9125" marB="0" marR="9125" marL="9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8B832"/>
                    </a:solidFill>
                  </a:tcPr>
                </a:tc>
              </a:tr>
              <a:tr h="671525">
                <a:tc>
                  <a:txBody>
                    <a:bodyPr/>
                    <a:lstStyle/>
                    <a:p>
                      <a:pPr indent="0" lvl="0" marL="0" marR="0" rtl="0" algn="ctr">
                        <a:spcBef>
                          <a:spcPts val="0"/>
                        </a:spcBef>
                        <a:spcAft>
                          <a:spcPts val="0"/>
                        </a:spcAft>
                        <a:buNone/>
                      </a:pPr>
                      <a:r>
                        <a:rPr b="1" i="0" lang="es-CO" sz="2000" u="none" cap="none" strike="noStrike">
                          <a:solidFill>
                            <a:srgbClr val="000000"/>
                          </a:solidFill>
                          <a:latin typeface="Calibri"/>
                          <a:ea typeface="Calibri"/>
                          <a:cs typeface="Calibri"/>
                          <a:sym typeface="Calibri"/>
                        </a:rPr>
                        <a:t>ASOJUNTAS – Juntas de Acción Comunal </a:t>
                      </a:r>
                      <a:endParaRPr b="1" i="0" sz="2000" u="none" cap="none" strike="noStrike">
                        <a:solidFill>
                          <a:srgbClr val="000000"/>
                        </a:solidFill>
                        <a:latin typeface="Calibri"/>
                        <a:ea typeface="Calibri"/>
                        <a:cs typeface="Calibri"/>
                        <a:sym typeface="Calibri"/>
                      </a:endParaRPr>
                    </a:p>
                  </a:txBody>
                  <a:tcPr marT="9125" marB="0" marR="9125" marL="9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486" name="Google Shape;486;p32"/>
          <p:cNvGraphicFramePr/>
          <p:nvPr/>
        </p:nvGraphicFramePr>
        <p:xfrm>
          <a:off x="1475656" y="4797152"/>
          <a:ext cx="3000000" cy="3000000"/>
        </p:xfrm>
        <a:graphic>
          <a:graphicData uri="http://schemas.openxmlformats.org/drawingml/2006/table">
            <a:tbl>
              <a:tblPr>
                <a:noFill/>
                <a:tableStyleId>{4D84D15C-FEF1-4339-B679-8E08C7CA2086}</a:tableStyleId>
              </a:tblPr>
              <a:tblGrid>
                <a:gridCol w="1717900"/>
                <a:gridCol w="4294775"/>
              </a:tblGrid>
              <a:tr h="1152800">
                <a:tc>
                  <a:txBody>
                    <a:bodyPr/>
                    <a:lstStyle/>
                    <a:p>
                      <a:pPr indent="0" lvl="0" marL="0" marR="0" rtl="0" algn="ctr">
                        <a:spcBef>
                          <a:spcPts val="0"/>
                        </a:spcBef>
                        <a:spcAft>
                          <a:spcPts val="0"/>
                        </a:spcAft>
                        <a:buNone/>
                      </a:pPr>
                      <a:r>
                        <a:rPr b="1" i="0" lang="es-CO" sz="2000" u="none" cap="none" strike="noStrike">
                          <a:solidFill>
                            <a:schemeClr val="lt1"/>
                          </a:solidFill>
                          <a:latin typeface="Calibri"/>
                          <a:ea typeface="Calibri"/>
                          <a:cs typeface="Calibri"/>
                          <a:sym typeface="Calibri"/>
                        </a:rPr>
                        <a:t>INICIATIVA</a:t>
                      </a:r>
                      <a:endParaRPr b="1" i="0" sz="2400" u="none" cap="none" strike="noStrike">
                        <a:solidFill>
                          <a:schemeClr val="lt1"/>
                        </a:solidFill>
                        <a:latin typeface="Calibri"/>
                        <a:ea typeface="Calibri"/>
                        <a:cs typeface="Calibri"/>
                        <a:sym typeface="Calibri"/>
                      </a:endParaRPr>
                    </a:p>
                  </a:txBody>
                  <a:tcPr marT="9125" marB="0" marR="9125" marL="9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8B832"/>
                    </a:solidFill>
                  </a:tcPr>
                </a:tc>
                <a:tc>
                  <a:txBody>
                    <a:bodyPr/>
                    <a:lstStyle/>
                    <a:p>
                      <a:pPr indent="0" lvl="0" marL="0" marR="0" rtl="0" algn="ctr">
                        <a:spcBef>
                          <a:spcPts val="0"/>
                        </a:spcBef>
                        <a:spcAft>
                          <a:spcPts val="0"/>
                        </a:spcAft>
                        <a:buNone/>
                      </a:pPr>
                      <a:r>
                        <a:rPr b="0" i="0" lang="es-CO" sz="2000" u="none" cap="none" strike="noStrike">
                          <a:solidFill>
                            <a:srgbClr val="000000"/>
                          </a:solidFill>
                          <a:latin typeface="Calibri"/>
                          <a:ea typeface="Calibri"/>
                          <a:cs typeface="Calibri"/>
                          <a:sym typeface="Calibri"/>
                        </a:rPr>
                        <a:t>Apoyo a la realización de  una caracterización socio demográfica  y de capacidades de las juntas de Acción Comunal del Municipio de La Dorada </a:t>
                      </a:r>
                      <a:endParaRPr b="0" i="0" sz="2000" u="none" cap="none" strike="noStrike">
                        <a:solidFill>
                          <a:srgbClr val="000000"/>
                        </a:solidFill>
                        <a:latin typeface="Calibri"/>
                        <a:ea typeface="Calibri"/>
                        <a:cs typeface="Calibri"/>
                        <a:sym typeface="Calibri"/>
                      </a:endParaRPr>
                    </a:p>
                  </a:txBody>
                  <a:tcPr marT="9125" marB="0" marR="9125" marL="9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487" name="Google Shape;487;p32"/>
          <p:cNvSpPr/>
          <p:nvPr/>
        </p:nvSpPr>
        <p:spPr>
          <a:xfrm rot="-5400000">
            <a:off x="-3136610" y="3136614"/>
            <a:ext cx="6858000" cy="584775"/>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Iniciativas y Alianzas</a:t>
            </a:r>
            <a:endParaRPr b="0" i="0" sz="2800" u="none" cap="none" strike="noStrike">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pic>
        <p:nvPicPr>
          <p:cNvPr id="492" name="Google Shape;492;p33"/>
          <p:cNvPicPr preferRelativeResize="0"/>
          <p:nvPr/>
        </p:nvPicPr>
        <p:blipFill rotWithShape="1">
          <a:blip r:embed="rId3">
            <a:alphaModFix/>
          </a:blip>
          <a:srcRect b="0" l="0" r="0" t="0"/>
          <a:stretch/>
        </p:blipFill>
        <p:spPr>
          <a:xfrm>
            <a:off x="8172400" y="332656"/>
            <a:ext cx="942034" cy="864096"/>
          </a:xfrm>
          <a:prstGeom prst="rect">
            <a:avLst/>
          </a:prstGeom>
          <a:noFill/>
          <a:ln>
            <a:noFill/>
          </a:ln>
        </p:spPr>
      </p:pic>
      <p:graphicFrame>
        <p:nvGraphicFramePr>
          <p:cNvPr id="493" name="Google Shape;493;p33"/>
          <p:cNvGraphicFramePr/>
          <p:nvPr/>
        </p:nvGraphicFramePr>
        <p:xfrm>
          <a:off x="3214095" y="548680"/>
          <a:ext cx="3000000" cy="3000000"/>
        </p:xfrm>
        <a:graphic>
          <a:graphicData uri="http://schemas.openxmlformats.org/drawingml/2006/table">
            <a:tbl>
              <a:tblPr>
                <a:noFill/>
                <a:tableStyleId>{4D84D15C-FEF1-4339-B679-8E08C7CA2086}</a:tableStyleId>
              </a:tblPr>
              <a:tblGrid>
                <a:gridCol w="2779375"/>
              </a:tblGrid>
              <a:tr h="203325">
                <a:tc>
                  <a:txBody>
                    <a:bodyPr/>
                    <a:lstStyle/>
                    <a:p>
                      <a:pPr indent="0" lvl="0" marL="0" marR="0" rtl="0" algn="ctr">
                        <a:spcBef>
                          <a:spcPts val="0"/>
                        </a:spcBef>
                        <a:spcAft>
                          <a:spcPts val="0"/>
                        </a:spcAft>
                        <a:buNone/>
                      </a:pPr>
                      <a:r>
                        <a:rPr b="1" i="0" lang="es-CO" sz="2400" u="none" cap="none" strike="noStrike">
                          <a:solidFill>
                            <a:schemeClr val="lt1"/>
                          </a:solidFill>
                          <a:latin typeface="Calibri"/>
                          <a:ea typeface="Calibri"/>
                          <a:cs typeface="Calibri"/>
                          <a:sym typeface="Calibri"/>
                        </a:rPr>
                        <a:t>ORGANIZACIÓN </a:t>
                      </a:r>
                      <a:endParaRPr/>
                    </a:p>
                  </a:txBody>
                  <a:tcPr marT="9125" marB="0" marR="9125" marL="9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8B832"/>
                    </a:solidFill>
                  </a:tcPr>
                </a:tc>
              </a:tr>
              <a:tr h="584775">
                <a:tc>
                  <a:txBody>
                    <a:bodyPr/>
                    <a:lstStyle/>
                    <a:p>
                      <a:pPr indent="0" lvl="0" marL="0" marR="0" rtl="0" algn="ctr">
                        <a:spcBef>
                          <a:spcPts val="0"/>
                        </a:spcBef>
                        <a:spcAft>
                          <a:spcPts val="0"/>
                        </a:spcAft>
                        <a:buNone/>
                      </a:pPr>
                      <a:r>
                        <a:rPr b="1" i="0" lang="es-CO" sz="2400" u="none" cap="none" strike="noStrike">
                          <a:solidFill>
                            <a:srgbClr val="000000"/>
                          </a:solidFill>
                          <a:latin typeface="Calibri"/>
                          <a:ea typeface="Calibri"/>
                          <a:cs typeface="Calibri"/>
                          <a:sym typeface="Calibri"/>
                        </a:rPr>
                        <a:t>Molinos de Vida </a:t>
                      </a:r>
                      <a:endParaRPr b="1" i="0" sz="2400" u="none" cap="none" strike="noStrike">
                        <a:solidFill>
                          <a:srgbClr val="000000"/>
                        </a:solidFill>
                        <a:latin typeface="Calibri"/>
                        <a:ea typeface="Calibri"/>
                        <a:cs typeface="Calibri"/>
                        <a:sym typeface="Calibri"/>
                      </a:endParaRPr>
                    </a:p>
                  </a:txBody>
                  <a:tcPr marT="9125" marB="0" marR="9125" marL="9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494" name="Google Shape;494;p33"/>
          <p:cNvGraphicFramePr/>
          <p:nvPr/>
        </p:nvGraphicFramePr>
        <p:xfrm>
          <a:off x="1835696" y="4797152"/>
          <a:ext cx="3000000" cy="3000000"/>
        </p:xfrm>
        <a:graphic>
          <a:graphicData uri="http://schemas.openxmlformats.org/drawingml/2006/table">
            <a:tbl>
              <a:tblPr>
                <a:noFill/>
                <a:tableStyleId>{4D84D15C-FEF1-4339-B679-8E08C7CA2086}</a:tableStyleId>
              </a:tblPr>
              <a:tblGrid>
                <a:gridCol w="1440150"/>
                <a:gridCol w="3821550"/>
              </a:tblGrid>
              <a:tr h="1152800">
                <a:tc>
                  <a:txBody>
                    <a:bodyPr/>
                    <a:lstStyle/>
                    <a:p>
                      <a:pPr indent="0" lvl="0" marL="0" marR="0" rtl="0" algn="ctr">
                        <a:spcBef>
                          <a:spcPts val="0"/>
                        </a:spcBef>
                        <a:spcAft>
                          <a:spcPts val="0"/>
                        </a:spcAft>
                        <a:buNone/>
                      </a:pPr>
                      <a:r>
                        <a:rPr b="1" i="0" lang="es-CO" sz="2000" u="none" cap="none" strike="noStrike">
                          <a:solidFill>
                            <a:schemeClr val="lt1"/>
                          </a:solidFill>
                          <a:latin typeface="Calibri"/>
                          <a:ea typeface="Calibri"/>
                          <a:cs typeface="Calibri"/>
                          <a:sym typeface="Calibri"/>
                        </a:rPr>
                        <a:t>INICIATIVA</a:t>
                      </a:r>
                      <a:endParaRPr b="1" i="0" sz="2400" u="none" cap="none" strike="noStrike">
                        <a:solidFill>
                          <a:schemeClr val="lt1"/>
                        </a:solidFill>
                        <a:latin typeface="Calibri"/>
                        <a:ea typeface="Calibri"/>
                        <a:cs typeface="Calibri"/>
                        <a:sym typeface="Calibri"/>
                      </a:endParaRPr>
                    </a:p>
                  </a:txBody>
                  <a:tcPr marT="9125" marB="0" marR="9125" marL="9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8B832"/>
                    </a:solidFill>
                  </a:tcPr>
                </a:tc>
                <a:tc>
                  <a:txBody>
                    <a:bodyPr/>
                    <a:lstStyle/>
                    <a:p>
                      <a:pPr indent="0" lvl="0" marL="0" marR="0" rtl="0" algn="ctr">
                        <a:lnSpc>
                          <a:spcPct val="100000"/>
                        </a:lnSpc>
                        <a:spcBef>
                          <a:spcPts val="0"/>
                        </a:spcBef>
                        <a:spcAft>
                          <a:spcPts val="0"/>
                        </a:spcAft>
                        <a:buClr>
                          <a:srgbClr val="000000"/>
                        </a:buClr>
                        <a:buSzPts val="2000"/>
                        <a:buFont typeface="Calibri"/>
                        <a:buNone/>
                      </a:pPr>
                      <a:r>
                        <a:rPr b="0" i="0" lang="es-CO" sz="2000" u="none" cap="none" strike="noStrike">
                          <a:solidFill>
                            <a:srgbClr val="000000"/>
                          </a:solidFill>
                          <a:latin typeface="Calibri"/>
                          <a:ea typeface="Calibri"/>
                          <a:cs typeface="Calibri"/>
                          <a:sym typeface="Calibri"/>
                        </a:rPr>
                        <a:t>Apoyo al proceso de fortalecimiento productivo y de desarrollo humano, de las mujeres que venden arepas en el Municipio de La Dorada</a:t>
                      </a:r>
                      <a:endParaRPr/>
                    </a:p>
                  </a:txBody>
                  <a:tcPr marT="9125" marB="0" marR="9125" marL="9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pic>
        <p:nvPicPr>
          <p:cNvPr id="495" name="Google Shape;495;p33"/>
          <p:cNvPicPr preferRelativeResize="0"/>
          <p:nvPr/>
        </p:nvPicPr>
        <p:blipFill rotWithShape="1">
          <a:blip r:embed="rId4">
            <a:alphaModFix/>
          </a:blip>
          <a:srcRect b="15826" l="26650" r="16675" t="5948"/>
          <a:stretch/>
        </p:blipFill>
        <p:spPr>
          <a:xfrm>
            <a:off x="3347864" y="2204864"/>
            <a:ext cx="2774825" cy="2153264"/>
          </a:xfrm>
          <a:prstGeom prst="rect">
            <a:avLst/>
          </a:prstGeom>
          <a:noFill/>
          <a:ln>
            <a:noFill/>
          </a:ln>
        </p:spPr>
      </p:pic>
      <p:sp>
        <p:nvSpPr>
          <p:cNvPr id="496" name="Google Shape;496;p33"/>
          <p:cNvSpPr/>
          <p:nvPr/>
        </p:nvSpPr>
        <p:spPr>
          <a:xfrm rot="-5400000">
            <a:off x="-3136610" y="3136614"/>
            <a:ext cx="6858000" cy="584775"/>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Iniciativas y Alianzas</a:t>
            </a:r>
            <a:endParaRPr b="0" i="0" sz="2800" u="none" cap="none" strike="noStrike">
              <a:solidFill>
                <a:schemeClr val="lt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id="501" name="Google Shape;501;p34"/>
          <p:cNvPicPr preferRelativeResize="0"/>
          <p:nvPr/>
        </p:nvPicPr>
        <p:blipFill rotWithShape="1">
          <a:blip r:embed="rId3">
            <a:alphaModFix/>
          </a:blip>
          <a:srcRect b="0" l="0" r="0" t="0"/>
          <a:stretch/>
        </p:blipFill>
        <p:spPr>
          <a:xfrm>
            <a:off x="8172400" y="620688"/>
            <a:ext cx="942034" cy="864096"/>
          </a:xfrm>
          <a:prstGeom prst="rect">
            <a:avLst/>
          </a:prstGeom>
          <a:noFill/>
          <a:ln>
            <a:noFill/>
          </a:ln>
        </p:spPr>
      </p:pic>
      <p:graphicFrame>
        <p:nvGraphicFramePr>
          <p:cNvPr id="502" name="Google Shape;502;p34"/>
          <p:cNvGraphicFramePr/>
          <p:nvPr/>
        </p:nvGraphicFramePr>
        <p:xfrm>
          <a:off x="3185544" y="473793"/>
          <a:ext cx="3000000" cy="3000000"/>
        </p:xfrm>
        <a:graphic>
          <a:graphicData uri="http://schemas.openxmlformats.org/drawingml/2006/table">
            <a:tbl>
              <a:tblPr>
                <a:noFill/>
                <a:tableStyleId>{4D84D15C-FEF1-4339-B679-8E08C7CA2086}</a:tableStyleId>
              </a:tblPr>
              <a:tblGrid>
                <a:gridCol w="2772900"/>
              </a:tblGrid>
              <a:tr h="299550">
                <a:tc>
                  <a:txBody>
                    <a:bodyPr/>
                    <a:lstStyle/>
                    <a:p>
                      <a:pPr indent="0" lvl="0" marL="0" marR="0" rtl="0" algn="ctr">
                        <a:spcBef>
                          <a:spcPts val="0"/>
                        </a:spcBef>
                        <a:spcAft>
                          <a:spcPts val="0"/>
                        </a:spcAft>
                        <a:buNone/>
                      </a:pPr>
                      <a:r>
                        <a:rPr b="1" i="0" lang="es-CO" sz="2400" u="none" cap="none" strike="noStrike">
                          <a:solidFill>
                            <a:schemeClr val="lt1"/>
                          </a:solidFill>
                          <a:latin typeface="Calibri"/>
                          <a:ea typeface="Calibri"/>
                          <a:cs typeface="Calibri"/>
                          <a:sym typeface="Calibri"/>
                        </a:rPr>
                        <a:t>ORGANIZACIÓN </a:t>
                      </a:r>
                      <a:endParaRPr b="1" i="0" sz="2400" u="none" cap="none" strike="noStrike">
                        <a:solidFill>
                          <a:schemeClr val="lt1"/>
                        </a:solidFill>
                        <a:latin typeface="Calibri"/>
                        <a:ea typeface="Calibri"/>
                        <a:cs typeface="Calibri"/>
                        <a:sym typeface="Calibri"/>
                      </a:endParaRPr>
                    </a:p>
                  </a:txBody>
                  <a:tcPr marT="8675" marB="0" marR="8675" marL="86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8B832"/>
                    </a:solidFill>
                  </a:tcPr>
                </a:tc>
              </a:tr>
              <a:tr h="636550">
                <a:tc>
                  <a:txBody>
                    <a:bodyPr/>
                    <a:lstStyle/>
                    <a:p>
                      <a:pPr indent="0" lvl="0" marL="0" marR="0" rtl="0" algn="ctr">
                        <a:spcBef>
                          <a:spcPts val="0"/>
                        </a:spcBef>
                        <a:spcAft>
                          <a:spcPts val="0"/>
                        </a:spcAft>
                        <a:buNone/>
                      </a:pPr>
                      <a:r>
                        <a:rPr b="1" i="0" lang="es-CO" sz="2400" u="none" cap="none" strike="noStrike">
                          <a:solidFill>
                            <a:srgbClr val="000000"/>
                          </a:solidFill>
                          <a:latin typeface="Calibri"/>
                          <a:ea typeface="Calibri"/>
                          <a:cs typeface="Calibri"/>
                          <a:sym typeface="Calibri"/>
                        </a:rPr>
                        <a:t>Colegio Renán Barco</a:t>
                      </a:r>
                      <a:endParaRPr b="1" i="0" sz="2400" u="none" cap="none" strike="noStrike">
                        <a:solidFill>
                          <a:srgbClr val="000000"/>
                        </a:solidFill>
                        <a:latin typeface="Calibri"/>
                        <a:ea typeface="Calibri"/>
                        <a:cs typeface="Calibri"/>
                        <a:sym typeface="Calibri"/>
                      </a:endParaRPr>
                    </a:p>
                  </a:txBody>
                  <a:tcPr marT="8675" marB="0" marR="8675" marL="86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graphicFrame>
        <p:nvGraphicFramePr>
          <p:cNvPr id="503" name="Google Shape;503;p34"/>
          <p:cNvGraphicFramePr/>
          <p:nvPr/>
        </p:nvGraphicFramePr>
        <p:xfrm>
          <a:off x="2411760" y="4725144"/>
          <a:ext cx="3000000" cy="3000000"/>
        </p:xfrm>
        <a:graphic>
          <a:graphicData uri="http://schemas.openxmlformats.org/drawingml/2006/table">
            <a:tbl>
              <a:tblPr>
                <a:noFill/>
                <a:tableStyleId>{4D84D15C-FEF1-4339-B679-8E08C7CA2086}</a:tableStyleId>
              </a:tblPr>
              <a:tblGrid>
                <a:gridCol w="1440150"/>
                <a:gridCol w="3821550"/>
              </a:tblGrid>
              <a:tr h="1049525">
                <a:tc>
                  <a:txBody>
                    <a:bodyPr/>
                    <a:lstStyle/>
                    <a:p>
                      <a:pPr indent="0" lvl="0" marL="0" marR="0" rtl="0" algn="ctr">
                        <a:spcBef>
                          <a:spcPts val="0"/>
                        </a:spcBef>
                        <a:spcAft>
                          <a:spcPts val="0"/>
                        </a:spcAft>
                        <a:buNone/>
                      </a:pPr>
                      <a:r>
                        <a:rPr b="1" i="0" lang="es-CO" sz="2000" u="none" cap="none" strike="noStrike">
                          <a:solidFill>
                            <a:schemeClr val="lt1"/>
                          </a:solidFill>
                          <a:latin typeface="Calibri"/>
                          <a:ea typeface="Calibri"/>
                          <a:cs typeface="Calibri"/>
                          <a:sym typeface="Calibri"/>
                        </a:rPr>
                        <a:t>INICIATIVA</a:t>
                      </a:r>
                      <a:endParaRPr b="1" i="0" sz="2400" u="none" cap="none" strike="noStrike">
                        <a:solidFill>
                          <a:schemeClr val="lt1"/>
                        </a:solidFill>
                        <a:latin typeface="Calibri"/>
                        <a:ea typeface="Calibri"/>
                        <a:cs typeface="Calibri"/>
                        <a:sym typeface="Calibri"/>
                      </a:endParaRPr>
                    </a:p>
                  </a:txBody>
                  <a:tcPr marT="9125" marB="0" marR="9125" marL="9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8B832"/>
                    </a:solidFill>
                  </a:tcPr>
                </a:tc>
                <a:tc>
                  <a:txBody>
                    <a:bodyPr/>
                    <a:lstStyle/>
                    <a:p>
                      <a:pPr indent="0" lvl="0" marL="0" marR="0" rtl="0" algn="ctr">
                        <a:spcBef>
                          <a:spcPts val="0"/>
                        </a:spcBef>
                        <a:spcAft>
                          <a:spcPts val="0"/>
                        </a:spcAft>
                        <a:buNone/>
                      </a:pPr>
                      <a:r>
                        <a:rPr b="0" i="0" lang="es-CO" sz="2000" u="none" cap="none" strike="noStrike">
                          <a:solidFill>
                            <a:srgbClr val="000000"/>
                          </a:solidFill>
                          <a:latin typeface="Calibri"/>
                          <a:ea typeface="Calibri"/>
                          <a:cs typeface="Calibri"/>
                          <a:sym typeface="Calibri"/>
                        </a:rPr>
                        <a:t>Apoyo a iniciativas de Educación ambiental</a:t>
                      </a:r>
                      <a:endParaRPr b="0" i="0" sz="2000" u="none" cap="none" strike="noStrike">
                        <a:solidFill>
                          <a:srgbClr val="000000"/>
                        </a:solidFill>
                        <a:latin typeface="Calibri"/>
                        <a:ea typeface="Calibri"/>
                        <a:cs typeface="Calibri"/>
                        <a:sym typeface="Calibri"/>
                      </a:endParaRPr>
                    </a:p>
                  </a:txBody>
                  <a:tcPr marT="9125" marB="0" marR="9125" marL="9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pic>
        <p:nvPicPr>
          <p:cNvPr descr="D:\Mis documentos\Mis imágenes\fotos chec\IMG00372-20121026-0829.jpg" id="504" name="Google Shape;504;p34"/>
          <p:cNvPicPr preferRelativeResize="0"/>
          <p:nvPr/>
        </p:nvPicPr>
        <p:blipFill rotWithShape="1">
          <a:blip r:embed="rId4">
            <a:alphaModFix/>
          </a:blip>
          <a:srcRect b="0" l="0" r="0" t="0"/>
          <a:stretch/>
        </p:blipFill>
        <p:spPr>
          <a:xfrm>
            <a:off x="3185544" y="2060848"/>
            <a:ext cx="3033672" cy="2275254"/>
          </a:xfrm>
          <a:prstGeom prst="rect">
            <a:avLst/>
          </a:prstGeom>
          <a:noFill/>
          <a:ln>
            <a:noFill/>
          </a:ln>
        </p:spPr>
      </p:pic>
      <p:sp>
        <p:nvSpPr>
          <p:cNvPr id="505" name="Google Shape;505;p34"/>
          <p:cNvSpPr/>
          <p:nvPr/>
        </p:nvSpPr>
        <p:spPr>
          <a:xfrm rot="-5400000">
            <a:off x="-3136610" y="3136614"/>
            <a:ext cx="6858000" cy="584775"/>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Iniciativas y Alianzas</a:t>
            </a:r>
            <a:endParaRPr b="0" i="0" sz="2800" u="none" cap="none" strike="noStrike">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pic>
        <p:nvPicPr>
          <p:cNvPr descr="C:\Doc_vitales\2010_Gestión Social VIT\TRABAJO 2011 CHEC COMUNICACIONES 2\PROYECTO NODOS REINCIDENTES\FOTOS LAS FERIAS\IMG_0903.JPG" id="510" name="Google Shape;510;p35"/>
          <p:cNvPicPr preferRelativeResize="0"/>
          <p:nvPr/>
        </p:nvPicPr>
        <p:blipFill rotWithShape="1">
          <a:blip r:embed="rId3">
            <a:alphaModFix/>
          </a:blip>
          <a:srcRect b="0" l="0" r="0" t="0"/>
          <a:stretch/>
        </p:blipFill>
        <p:spPr>
          <a:xfrm>
            <a:off x="1043608" y="2132856"/>
            <a:ext cx="2301720" cy="3068960"/>
          </a:xfrm>
          <a:prstGeom prst="rect">
            <a:avLst/>
          </a:prstGeom>
          <a:noFill/>
          <a:ln>
            <a:noFill/>
          </a:ln>
        </p:spPr>
      </p:pic>
      <p:graphicFrame>
        <p:nvGraphicFramePr>
          <p:cNvPr id="511" name="Google Shape;511;p35"/>
          <p:cNvGraphicFramePr/>
          <p:nvPr/>
        </p:nvGraphicFramePr>
        <p:xfrm>
          <a:off x="3185544" y="473793"/>
          <a:ext cx="3000000" cy="3000000"/>
        </p:xfrm>
        <a:graphic>
          <a:graphicData uri="http://schemas.openxmlformats.org/drawingml/2006/table">
            <a:tbl>
              <a:tblPr>
                <a:noFill/>
                <a:tableStyleId>{4D84D15C-FEF1-4339-B679-8E08C7CA2086}</a:tableStyleId>
              </a:tblPr>
              <a:tblGrid>
                <a:gridCol w="2772900"/>
              </a:tblGrid>
              <a:tr h="299550">
                <a:tc>
                  <a:txBody>
                    <a:bodyPr/>
                    <a:lstStyle/>
                    <a:p>
                      <a:pPr indent="0" lvl="0" marL="0" marR="0" rtl="0" algn="ctr">
                        <a:spcBef>
                          <a:spcPts val="0"/>
                        </a:spcBef>
                        <a:spcAft>
                          <a:spcPts val="0"/>
                        </a:spcAft>
                        <a:buNone/>
                      </a:pPr>
                      <a:r>
                        <a:rPr b="1" i="0" lang="es-CO" sz="2400" u="none" cap="none" strike="noStrike">
                          <a:solidFill>
                            <a:schemeClr val="lt1"/>
                          </a:solidFill>
                          <a:latin typeface="Calibri"/>
                          <a:ea typeface="Calibri"/>
                          <a:cs typeface="Calibri"/>
                          <a:sym typeface="Calibri"/>
                        </a:rPr>
                        <a:t>ORGANIZACIÓN </a:t>
                      </a:r>
                      <a:endParaRPr b="1" i="0" sz="2400" u="none" cap="none" strike="noStrike">
                        <a:solidFill>
                          <a:schemeClr val="lt1"/>
                        </a:solidFill>
                        <a:latin typeface="Calibri"/>
                        <a:ea typeface="Calibri"/>
                        <a:cs typeface="Calibri"/>
                        <a:sym typeface="Calibri"/>
                      </a:endParaRPr>
                    </a:p>
                  </a:txBody>
                  <a:tcPr marT="8675" marB="0" marR="8675" marL="86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8B832"/>
                    </a:solidFill>
                  </a:tcPr>
                </a:tc>
              </a:tr>
              <a:tr h="636550">
                <a:tc>
                  <a:txBody>
                    <a:bodyPr/>
                    <a:lstStyle/>
                    <a:p>
                      <a:pPr indent="0" lvl="0" marL="0" marR="0" rtl="0" algn="ctr">
                        <a:spcBef>
                          <a:spcPts val="0"/>
                        </a:spcBef>
                        <a:spcAft>
                          <a:spcPts val="0"/>
                        </a:spcAft>
                        <a:buNone/>
                      </a:pPr>
                      <a:r>
                        <a:rPr b="1" i="0" lang="es-CO" sz="2400" u="none" cap="none" strike="noStrike">
                          <a:solidFill>
                            <a:srgbClr val="000000"/>
                          </a:solidFill>
                          <a:latin typeface="Calibri"/>
                          <a:ea typeface="Calibri"/>
                          <a:cs typeface="Calibri"/>
                          <a:sym typeface="Calibri"/>
                        </a:rPr>
                        <a:t>Cámara de Comercio de La Dorada</a:t>
                      </a:r>
                      <a:endParaRPr b="1" i="0" sz="2400" u="none" cap="none" strike="noStrike">
                        <a:solidFill>
                          <a:srgbClr val="000000"/>
                        </a:solidFill>
                        <a:latin typeface="Calibri"/>
                        <a:ea typeface="Calibri"/>
                        <a:cs typeface="Calibri"/>
                        <a:sym typeface="Calibri"/>
                      </a:endParaRPr>
                    </a:p>
                  </a:txBody>
                  <a:tcPr marT="8675" marB="0" marR="8675" marL="86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graphicFrame>
        <p:nvGraphicFramePr>
          <p:cNvPr id="512" name="Google Shape;512;p35"/>
          <p:cNvGraphicFramePr/>
          <p:nvPr/>
        </p:nvGraphicFramePr>
        <p:xfrm>
          <a:off x="3580071" y="3142571"/>
          <a:ext cx="3000000" cy="3000000"/>
        </p:xfrm>
        <a:graphic>
          <a:graphicData uri="http://schemas.openxmlformats.org/drawingml/2006/table">
            <a:tbl>
              <a:tblPr>
                <a:noFill/>
                <a:tableStyleId>{4D84D15C-FEF1-4339-B679-8E08C7CA2086}</a:tableStyleId>
              </a:tblPr>
              <a:tblGrid>
                <a:gridCol w="1440150"/>
                <a:gridCol w="3821550"/>
              </a:tblGrid>
              <a:tr h="1049525">
                <a:tc>
                  <a:txBody>
                    <a:bodyPr/>
                    <a:lstStyle/>
                    <a:p>
                      <a:pPr indent="0" lvl="0" marL="0" marR="0" rtl="0" algn="ctr">
                        <a:spcBef>
                          <a:spcPts val="0"/>
                        </a:spcBef>
                        <a:spcAft>
                          <a:spcPts val="0"/>
                        </a:spcAft>
                        <a:buNone/>
                      </a:pPr>
                      <a:r>
                        <a:rPr b="1" i="0" lang="es-CO" sz="2000" u="none" cap="none" strike="noStrike">
                          <a:solidFill>
                            <a:schemeClr val="lt1"/>
                          </a:solidFill>
                          <a:latin typeface="Calibri"/>
                          <a:ea typeface="Calibri"/>
                          <a:cs typeface="Calibri"/>
                          <a:sym typeface="Calibri"/>
                        </a:rPr>
                        <a:t>INICIATIVA</a:t>
                      </a:r>
                      <a:endParaRPr b="1" i="0" sz="2400" u="none" cap="none" strike="noStrike">
                        <a:solidFill>
                          <a:schemeClr val="lt1"/>
                        </a:solidFill>
                        <a:latin typeface="Calibri"/>
                        <a:ea typeface="Calibri"/>
                        <a:cs typeface="Calibri"/>
                        <a:sym typeface="Calibri"/>
                      </a:endParaRPr>
                    </a:p>
                  </a:txBody>
                  <a:tcPr marT="9125" marB="0" marR="9125" marL="9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8B832"/>
                    </a:solidFill>
                  </a:tcPr>
                </a:tc>
                <a:tc>
                  <a:txBody>
                    <a:bodyPr/>
                    <a:lstStyle/>
                    <a:p>
                      <a:pPr indent="0" lvl="0" marL="0" marR="0" rtl="0" algn="ctr">
                        <a:spcBef>
                          <a:spcPts val="0"/>
                        </a:spcBef>
                        <a:spcAft>
                          <a:spcPts val="0"/>
                        </a:spcAft>
                        <a:buNone/>
                      </a:pPr>
                      <a:r>
                        <a:rPr b="0" i="0" lang="es-CO" sz="2000" u="none" cap="none" strike="noStrike">
                          <a:solidFill>
                            <a:srgbClr val="000000"/>
                          </a:solidFill>
                          <a:latin typeface="Calibri"/>
                          <a:ea typeface="Calibri"/>
                          <a:cs typeface="Calibri"/>
                          <a:sym typeface="Calibri"/>
                        </a:rPr>
                        <a:t>Proceso Educativo con Comerciantes en  URE,  Riesgo Eléctrico y Cultura de la Legalidad</a:t>
                      </a:r>
                      <a:endParaRPr/>
                    </a:p>
                  </a:txBody>
                  <a:tcPr marT="9125" marB="0" marR="9125" marL="9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513" name="Google Shape;513;p35"/>
          <p:cNvSpPr/>
          <p:nvPr/>
        </p:nvSpPr>
        <p:spPr>
          <a:xfrm rot="-5400000">
            <a:off x="-3136610" y="3136614"/>
            <a:ext cx="6858000" cy="584775"/>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Iniciativas y Alianzas</a:t>
            </a:r>
            <a:endParaRPr b="0" i="0" sz="2800" u="none" cap="none" strike="noStrike">
              <a:solidFill>
                <a:schemeClr val="lt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36"/>
          <p:cNvSpPr/>
          <p:nvPr/>
        </p:nvSpPr>
        <p:spPr>
          <a:xfrm rot="-5400000">
            <a:off x="-3136610" y="3136614"/>
            <a:ext cx="6858000" cy="584775"/>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Avances e Impactados  La Dorada</a:t>
            </a:r>
            <a:endParaRPr b="0" i="0" sz="2800" u="none" cap="none" strike="noStrike">
              <a:solidFill>
                <a:schemeClr val="lt1"/>
              </a:solidFill>
              <a:latin typeface="Calibri"/>
              <a:ea typeface="Calibri"/>
              <a:cs typeface="Calibri"/>
              <a:sym typeface="Calibri"/>
            </a:endParaRPr>
          </a:p>
        </p:txBody>
      </p:sp>
      <p:graphicFrame>
        <p:nvGraphicFramePr>
          <p:cNvPr id="519" name="Google Shape;519;p36"/>
          <p:cNvGraphicFramePr/>
          <p:nvPr/>
        </p:nvGraphicFramePr>
        <p:xfrm>
          <a:off x="4123817" y="5529410"/>
          <a:ext cx="3000000" cy="3000000"/>
        </p:xfrm>
        <a:graphic>
          <a:graphicData uri="http://schemas.openxmlformats.org/drawingml/2006/table">
            <a:tbl>
              <a:tblPr>
                <a:noFill/>
                <a:tableStyleId>{4D84D15C-FEF1-4339-B679-8E08C7CA2086}</a:tableStyleId>
              </a:tblPr>
              <a:tblGrid>
                <a:gridCol w="1532250"/>
                <a:gridCol w="1368150"/>
                <a:gridCol w="1277100"/>
              </a:tblGrid>
              <a:tr h="360050">
                <a:tc>
                  <a:txBody>
                    <a:bodyPr/>
                    <a:lstStyle/>
                    <a:p>
                      <a:pPr indent="0" lvl="0" marL="0" marR="0" rtl="0" algn="ctr">
                        <a:lnSpc>
                          <a:spcPct val="100000"/>
                        </a:lnSpc>
                        <a:spcBef>
                          <a:spcPts val="0"/>
                        </a:spcBef>
                        <a:spcAft>
                          <a:spcPts val="0"/>
                        </a:spcAft>
                        <a:buClr>
                          <a:schemeClr val="lt1"/>
                        </a:buClr>
                        <a:buSzPts val="1600"/>
                        <a:buFont typeface="Calibri"/>
                        <a:buNone/>
                      </a:pPr>
                      <a:r>
                        <a:rPr b="1" i="0" lang="es-CO" sz="1600" u="none" cap="none" strike="noStrike">
                          <a:solidFill>
                            <a:schemeClr val="lt1"/>
                          </a:solidFill>
                          <a:latin typeface="Calibri"/>
                          <a:ea typeface="Calibri"/>
                          <a:cs typeface="Calibri"/>
                          <a:sym typeface="Calibri"/>
                        </a:rPr>
                        <a:t>Fases del</a:t>
                      </a:r>
                      <a:endParaRPr/>
                    </a:p>
                    <a:p>
                      <a:pPr indent="0" lvl="0" marL="0" marR="0" rtl="0" algn="ctr">
                        <a:lnSpc>
                          <a:spcPct val="100000"/>
                        </a:lnSpc>
                        <a:spcBef>
                          <a:spcPts val="0"/>
                        </a:spcBef>
                        <a:spcAft>
                          <a:spcPts val="0"/>
                        </a:spcAft>
                        <a:buClr>
                          <a:schemeClr val="lt1"/>
                        </a:buClr>
                        <a:buSzPts val="1600"/>
                        <a:buFont typeface="Calibri"/>
                        <a:buNone/>
                      </a:pPr>
                      <a:r>
                        <a:rPr b="1" i="0" lang="es-CO" sz="1600" u="none" cap="none" strike="noStrike">
                          <a:solidFill>
                            <a:schemeClr val="lt1"/>
                          </a:solidFill>
                          <a:latin typeface="Calibri"/>
                          <a:ea typeface="Calibri"/>
                          <a:cs typeface="Calibri"/>
                          <a:sym typeface="Calibri"/>
                        </a:rPr>
                        <a:t>Proyecto 2012-2014</a:t>
                      </a:r>
                      <a:endParaRPr/>
                    </a:p>
                  </a:txBody>
                  <a:tcPr marT="5900" marB="0" marR="5900" marL="5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8B832"/>
                    </a:solidFill>
                  </a:tcPr>
                </a:tc>
                <a:tc>
                  <a:txBody>
                    <a:bodyPr/>
                    <a:lstStyle/>
                    <a:p>
                      <a:pPr indent="0" lvl="0" marL="0" marR="0" rtl="0" algn="ctr">
                        <a:spcBef>
                          <a:spcPts val="0"/>
                        </a:spcBef>
                        <a:spcAft>
                          <a:spcPts val="0"/>
                        </a:spcAft>
                        <a:buNone/>
                      </a:pPr>
                      <a:r>
                        <a:rPr b="1" i="0" lang="es-CO" sz="1600" u="none" cap="none" strike="noStrike">
                          <a:solidFill>
                            <a:schemeClr val="lt1"/>
                          </a:solidFill>
                          <a:latin typeface="Calibri"/>
                          <a:ea typeface="Calibri"/>
                          <a:cs typeface="Calibri"/>
                          <a:sym typeface="Calibri"/>
                        </a:rPr>
                        <a:t>Fases </a:t>
                      </a:r>
                      <a:endParaRPr/>
                    </a:p>
                    <a:p>
                      <a:pPr indent="0" lvl="0" marL="0" marR="0" rtl="0" algn="ctr">
                        <a:spcBef>
                          <a:spcPts val="0"/>
                        </a:spcBef>
                        <a:spcAft>
                          <a:spcPts val="0"/>
                        </a:spcAft>
                        <a:buNone/>
                      </a:pPr>
                      <a:r>
                        <a:rPr b="1" i="0" lang="es-CO" sz="1600" u="none" cap="none" strike="noStrike">
                          <a:solidFill>
                            <a:schemeClr val="lt1"/>
                          </a:solidFill>
                          <a:latin typeface="Calibri"/>
                          <a:ea typeface="Calibri"/>
                          <a:cs typeface="Calibri"/>
                          <a:sym typeface="Calibri"/>
                        </a:rPr>
                        <a:t>Implementadas 2013  </a:t>
                      </a:r>
                      <a:endParaRPr/>
                    </a:p>
                  </a:txBody>
                  <a:tcPr marT="5900" marB="0" marR="5900" marL="5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8B832"/>
                    </a:solidFill>
                  </a:tcPr>
                </a:tc>
                <a:tc>
                  <a:txBody>
                    <a:bodyPr/>
                    <a:lstStyle/>
                    <a:p>
                      <a:pPr indent="0" lvl="0" marL="0" marR="0" rtl="0" algn="ctr">
                        <a:spcBef>
                          <a:spcPts val="0"/>
                        </a:spcBef>
                        <a:spcAft>
                          <a:spcPts val="0"/>
                        </a:spcAft>
                        <a:buNone/>
                      </a:pPr>
                      <a:r>
                        <a:rPr b="1" i="0" lang="es-CO" sz="1600" u="none" cap="none" strike="noStrike">
                          <a:solidFill>
                            <a:schemeClr val="lt1"/>
                          </a:solidFill>
                          <a:latin typeface="Calibri"/>
                          <a:ea typeface="Calibri"/>
                          <a:cs typeface="Calibri"/>
                          <a:sym typeface="Calibri"/>
                        </a:rPr>
                        <a:t>% de Avance del Proyecto</a:t>
                      </a:r>
                      <a:endParaRPr b="1" i="0" sz="1600" u="none" cap="none" strike="noStrike">
                        <a:solidFill>
                          <a:schemeClr val="lt1"/>
                        </a:solidFill>
                        <a:latin typeface="Calibri"/>
                        <a:ea typeface="Calibri"/>
                        <a:cs typeface="Calibri"/>
                        <a:sym typeface="Calibri"/>
                      </a:endParaRPr>
                    </a:p>
                  </a:txBody>
                  <a:tcPr marT="5900" marB="0" marR="5900" marL="5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8B832"/>
                    </a:solidFill>
                  </a:tcPr>
                </a:tc>
              </a:tr>
              <a:tr h="309575">
                <a:tc>
                  <a:txBody>
                    <a:bodyPr/>
                    <a:lstStyle/>
                    <a:p>
                      <a:pPr indent="0" lvl="0" marL="0" marR="0" rtl="0" algn="ctr">
                        <a:spcBef>
                          <a:spcPts val="0"/>
                        </a:spcBef>
                        <a:spcAft>
                          <a:spcPts val="0"/>
                        </a:spcAft>
                        <a:buNone/>
                      </a:pPr>
                      <a:r>
                        <a:rPr b="1" i="0" lang="es-CO" sz="1800" u="none" cap="none" strike="noStrike">
                          <a:solidFill>
                            <a:srgbClr val="000000"/>
                          </a:solidFill>
                          <a:latin typeface="Calibri"/>
                          <a:ea typeface="Calibri"/>
                          <a:cs typeface="Calibri"/>
                          <a:sym typeface="Calibri"/>
                        </a:rPr>
                        <a:t>4</a:t>
                      </a:r>
                      <a:endParaRPr b="1" i="0" sz="1800" u="none" cap="none" strike="noStrike">
                        <a:solidFill>
                          <a:srgbClr val="000000"/>
                        </a:solidFill>
                        <a:latin typeface="Calibri"/>
                        <a:ea typeface="Calibri"/>
                        <a:cs typeface="Calibri"/>
                        <a:sym typeface="Calibri"/>
                      </a:endParaRPr>
                    </a:p>
                  </a:txBody>
                  <a:tcPr marT="5900" marB="0" marR="5900" marL="5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s-CO" sz="1800" u="none" cap="none" strike="noStrike">
                          <a:solidFill>
                            <a:srgbClr val="000000"/>
                          </a:solidFill>
                          <a:latin typeface="Calibri"/>
                          <a:ea typeface="Calibri"/>
                          <a:cs typeface="Calibri"/>
                          <a:sym typeface="Calibri"/>
                        </a:rPr>
                        <a:t>3</a:t>
                      </a:r>
                      <a:endParaRPr b="1" i="0" sz="1800" u="none" cap="none" strike="noStrike">
                        <a:solidFill>
                          <a:srgbClr val="000000"/>
                        </a:solidFill>
                        <a:latin typeface="Calibri"/>
                        <a:ea typeface="Calibri"/>
                        <a:cs typeface="Calibri"/>
                        <a:sym typeface="Calibri"/>
                      </a:endParaRPr>
                    </a:p>
                  </a:txBody>
                  <a:tcPr marT="5900" marB="0" marR="5900" marL="5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s-CO" sz="1800" u="none" cap="none" strike="noStrike">
                          <a:solidFill>
                            <a:srgbClr val="000000"/>
                          </a:solidFill>
                          <a:latin typeface="Calibri"/>
                          <a:ea typeface="Calibri"/>
                          <a:cs typeface="Calibri"/>
                          <a:sym typeface="Calibri"/>
                        </a:rPr>
                        <a:t>55 %</a:t>
                      </a:r>
                      <a:endParaRPr b="1" i="0" sz="1800" u="none" cap="none" strike="noStrike">
                        <a:solidFill>
                          <a:srgbClr val="000000"/>
                        </a:solidFill>
                        <a:latin typeface="Calibri"/>
                        <a:ea typeface="Calibri"/>
                        <a:cs typeface="Calibri"/>
                        <a:sym typeface="Calibri"/>
                      </a:endParaRPr>
                    </a:p>
                  </a:txBody>
                  <a:tcPr marT="5900" marB="0" marR="5900" marL="5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pic>
        <p:nvPicPr>
          <p:cNvPr id="520" name="Google Shape;520;p36"/>
          <p:cNvPicPr preferRelativeResize="0"/>
          <p:nvPr/>
        </p:nvPicPr>
        <p:blipFill rotWithShape="1">
          <a:blip r:embed="rId3">
            <a:alphaModFix/>
          </a:blip>
          <a:srcRect b="0" l="0" r="0" t="0"/>
          <a:stretch/>
        </p:blipFill>
        <p:spPr>
          <a:xfrm>
            <a:off x="1403648" y="274210"/>
            <a:ext cx="1881518" cy="3764362"/>
          </a:xfrm>
          <a:prstGeom prst="rect">
            <a:avLst/>
          </a:prstGeom>
          <a:noFill/>
          <a:ln>
            <a:noFill/>
          </a:ln>
        </p:spPr>
      </p:pic>
      <p:pic>
        <p:nvPicPr>
          <p:cNvPr id="521" name="Google Shape;521;p36"/>
          <p:cNvPicPr preferRelativeResize="0"/>
          <p:nvPr/>
        </p:nvPicPr>
        <p:blipFill rotWithShape="1">
          <a:blip r:embed="rId4">
            <a:alphaModFix/>
          </a:blip>
          <a:srcRect b="0" l="0" r="0" t="0"/>
          <a:stretch/>
        </p:blipFill>
        <p:spPr>
          <a:xfrm>
            <a:off x="7740351" y="188640"/>
            <a:ext cx="1177543" cy="1080120"/>
          </a:xfrm>
          <a:prstGeom prst="rect">
            <a:avLst/>
          </a:prstGeom>
          <a:noFill/>
          <a:ln>
            <a:noFill/>
          </a:ln>
        </p:spPr>
      </p:pic>
      <p:graphicFrame>
        <p:nvGraphicFramePr>
          <p:cNvPr id="522" name="Google Shape;522;p36"/>
          <p:cNvGraphicFramePr/>
          <p:nvPr/>
        </p:nvGraphicFramePr>
        <p:xfrm>
          <a:off x="1178314" y="5589240"/>
          <a:ext cx="3000000" cy="3000000"/>
        </p:xfrm>
        <a:graphic>
          <a:graphicData uri="http://schemas.openxmlformats.org/drawingml/2006/table">
            <a:tbl>
              <a:tblPr>
                <a:noFill/>
                <a:tableStyleId>{4D84D15C-FEF1-4339-B679-8E08C7CA2086}</a:tableStyleId>
              </a:tblPr>
              <a:tblGrid>
                <a:gridCol w="2304250"/>
              </a:tblGrid>
              <a:tr h="360050">
                <a:tc>
                  <a:txBody>
                    <a:bodyPr/>
                    <a:lstStyle/>
                    <a:p>
                      <a:pPr indent="0" lvl="0" marL="0" marR="0" rtl="0" algn="ctr">
                        <a:lnSpc>
                          <a:spcPct val="100000"/>
                        </a:lnSpc>
                        <a:spcBef>
                          <a:spcPts val="0"/>
                        </a:spcBef>
                        <a:spcAft>
                          <a:spcPts val="0"/>
                        </a:spcAft>
                        <a:buClr>
                          <a:schemeClr val="lt1"/>
                        </a:buClr>
                        <a:buSzPts val="1800"/>
                        <a:buFont typeface="Calibri"/>
                        <a:buNone/>
                      </a:pPr>
                      <a:r>
                        <a:rPr b="1" i="0" lang="es-CO" sz="1800" u="none" cap="none" strike="noStrike">
                          <a:solidFill>
                            <a:schemeClr val="lt1"/>
                          </a:solidFill>
                          <a:latin typeface="Calibri"/>
                          <a:ea typeface="Calibri"/>
                          <a:cs typeface="Calibri"/>
                          <a:sym typeface="Calibri"/>
                        </a:rPr>
                        <a:t>Nodos de Pérdidas Impactados</a:t>
                      </a:r>
                      <a:endParaRPr/>
                    </a:p>
                  </a:txBody>
                  <a:tcPr marT="5900" marB="0" marR="5900" marL="5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8B832"/>
                    </a:solidFill>
                  </a:tcPr>
                </a:tc>
              </a:tr>
              <a:tr h="309575">
                <a:tc>
                  <a:txBody>
                    <a:bodyPr/>
                    <a:lstStyle/>
                    <a:p>
                      <a:pPr indent="0" lvl="0" marL="0" marR="0" rtl="0" algn="ctr">
                        <a:spcBef>
                          <a:spcPts val="0"/>
                        </a:spcBef>
                        <a:spcAft>
                          <a:spcPts val="0"/>
                        </a:spcAft>
                        <a:buNone/>
                      </a:pPr>
                      <a:r>
                        <a:rPr b="1" i="0" lang="es-CO" sz="2800" u="none" cap="none" strike="noStrike">
                          <a:solidFill>
                            <a:srgbClr val="000000"/>
                          </a:solidFill>
                          <a:latin typeface="Calibri"/>
                          <a:ea typeface="Calibri"/>
                          <a:cs typeface="Calibri"/>
                          <a:sym typeface="Calibri"/>
                        </a:rPr>
                        <a:t>14</a:t>
                      </a:r>
                      <a:endParaRPr b="1" i="0" sz="2800" u="none" cap="none" strike="noStrike">
                        <a:solidFill>
                          <a:srgbClr val="000000"/>
                        </a:solidFill>
                        <a:latin typeface="Calibri"/>
                        <a:ea typeface="Calibri"/>
                        <a:cs typeface="Calibri"/>
                        <a:sym typeface="Calibri"/>
                      </a:endParaRPr>
                    </a:p>
                  </a:txBody>
                  <a:tcPr marT="5900" marB="0" marR="5900" marL="5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523" name="Google Shape;523;p36"/>
          <p:cNvGraphicFramePr/>
          <p:nvPr/>
        </p:nvGraphicFramePr>
        <p:xfrm>
          <a:off x="4427984" y="553326"/>
          <a:ext cx="3000000" cy="3000000"/>
        </p:xfrm>
        <a:graphic>
          <a:graphicData uri="http://schemas.openxmlformats.org/drawingml/2006/table">
            <a:tbl>
              <a:tblPr>
                <a:noFill/>
                <a:tableStyleId>{4D84D15C-FEF1-4339-B679-8E08C7CA2086}</a:tableStyleId>
              </a:tblPr>
              <a:tblGrid>
                <a:gridCol w="1368150"/>
                <a:gridCol w="1296150"/>
              </a:tblGrid>
              <a:tr h="576075">
                <a:tc>
                  <a:txBody>
                    <a:bodyPr/>
                    <a:lstStyle/>
                    <a:p>
                      <a:pPr indent="0" lvl="0" marL="0" marR="0" rtl="0" algn="ctr">
                        <a:spcBef>
                          <a:spcPts val="0"/>
                        </a:spcBef>
                        <a:spcAft>
                          <a:spcPts val="0"/>
                        </a:spcAft>
                        <a:buNone/>
                      </a:pPr>
                      <a:r>
                        <a:rPr b="1" i="0" lang="es-CO" sz="1400" u="none" cap="none" strike="noStrike">
                          <a:solidFill>
                            <a:schemeClr val="lt1"/>
                          </a:solidFill>
                          <a:latin typeface="Calibri"/>
                          <a:ea typeface="Calibri"/>
                          <a:cs typeface="Calibri"/>
                          <a:sym typeface="Calibri"/>
                        </a:rPr>
                        <a:t>TOTAL Impactados Enero – Julio</a:t>
                      </a:r>
                      <a:endParaRPr/>
                    </a:p>
                    <a:p>
                      <a:pPr indent="0" lvl="0" marL="0" marR="0" rtl="0" algn="ctr">
                        <a:spcBef>
                          <a:spcPts val="0"/>
                        </a:spcBef>
                        <a:spcAft>
                          <a:spcPts val="0"/>
                        </a:spcAft>
                        <a:buNone/>
                      </a:pPr>
                      <a:r>
                        <a:rPr b="1" i="0" lang="es-CO" sz="1400" u="none" cap="none" strike="noStrike">
                          <a:solidFill>
                            <a:schemeClr val="lt1"/>
                          </a:solidFill>
                          <a:latin typeface="Calibri"/>
                          <a:ea typeface="Calibri"/>
                          <a:cs typeface="Calibri"/>
                          <a:sym typeface="Calibri"/>
                        </a:rPr>
                        <a:t>2013</a:t>
                      </a:r>
                      <a:endParaRPr b="1" i="0" sz="1400" u="none" cap="none" strike="noStrike">
                        <a:solidFill>
                          <a:schemeClr val="lt1"/>
                        </a:solidFill>
                        <a:latin typeface="Calibri"/>
                        <a:ea typeface="Calibri"/>
                        <a:cs typeface="Calibri"/>
                        <a:sym typeface="Calibri"/>
                      </a:endParaRPr>
                    </a:p>
                  </a:txBody>
                  <a:tcPr marT="5900" marB="0" marR="5900" marL="5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8B832"/>
                    </a:solidFill>
                  </a:tcPr>
                </a:tc>
                <a:tc>
                  <a:txBody>
                    <a:bodyPr/>
                    <a:lstStyle/>
                    <a:p>
                      <a:pPr indent="0" lvl="0" marL="0" marR="0" rtl="0" algn="ctr">
                        <a:spcBef>
                          <a:spcPts val="0"/>
                        </a:spcBef>
                        <a:spcAft>
                          <a:spcPts val="0"/>
                        </a:spcAft>
                        <a:buNone/>
                      </a:pPr>
                      <a:r>
                        <a:rPr b="1" i="0" lang="es-CO" sz="1400" u="none" cap="none" strike="noStrike">
                          <a:solidFill>
                            <a:schemeClr val="lt1"/>
                          </a:solidFill>
                          <a:latin typeface="Calibri"/>
                          <a:ea typeface="Calibri"/>
                          <a:cs typeface="Calibri"/>
                          <a:sym typeface="Calibri"/>
                        </a:rPr>
                        <a:t>TOTAL Acumulado 2012-2013</a:t>
                      </a:r>
                      <a:endParaRPr b="1" i="0" sz="1400" u="none" cap="none" strike="noStrike">
                        <a:solidFill>
                          <a:schemeClr val="lt1"/>
                        </a:solidFill>
                        <a:latin typeface="Calibri"/>
                        <a:ea typeface="Calibri"/>
                        <a:cs typeface="Calibri"/>
                        <a:sym typeface="Calibri"/>
                      </a:endParaRPr>
                    </a:p>
                  </a:txBody>
                  <a:tcPr marT="5900" marB="0" marR="5900" marL="5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8B832"/>
                    </a:solidFill>
                  </a:tcPr>
                </a:tc>
              </a:tr>
              <a:tr h="650175">
                <a:tc>
                  <a:txBody>
                    <a:bodyPr/>
                    <a:lstStyle/>
                    <a:p>
                      <a:pPr indent="0" lvl="0" marL="0" marR="0" rtl="0" algn="ctr">
                        <a:spcBef>
                          <a:spcPts val="0"/>
                        </a:spcBef>
                        <a:spcAft>
                          <a:spcPts val="0"/>
                        </a:spcAft>
                        <a:buNone/>
                      </a:pPr>
                      <a:r>
                        <a:rPr b="1" i="0" lang="es-CO" sz="1800" u="none" cap="none" strike="noStrike">
                          <a:solidFill>
                            <a:srgbClr val="000000"/>
                          </a:solidFill>
                          <a:latin typeface="Calibri"/>
                          <a:ea typeface="Calibri"/>
                          <a:cs typeface="Calibri"/>
                          <a:sym typeface="Calibri"/>
                        </a:rPr>
                        <a:t>1.859</a:t>
                      </a:r>
                      <a:endParaRPr/>
                    </a:p>
                    <a:p>
                      <a:pPr indent="0" lvl="0" marL="0" marR="0" rtl="0" algn="ctr">
                        <a:spcBef>
                          <a:spcPts val="0"/>
                        </a:spcBef>
                        <a:spcAft>
                          <a:spcPts val="0"/>
                        </a:spcAft>
                        <a:buNone/>
                      </a:pPr>
                      <a:r>
                        <a:rPr b="1" i="0" lang="es-CO" sz="1800" u="none" cap="none" strike="noStrike">
                          <a:solidFill>
                            <a:srgbClr val="000000"/>
                          </a:solidFill>
                          <a:latin typeface="Calibri"/>
                          <a:ea typeface="Calibri"/>
                          <a:cs typeface="Calibri"/>
                          <a:sym typeface="Calibri"/>
                        </a:rPr>
                        <a:t>Personas</a:t>
                      </a:r>
                      <a:endParaRPr b="1" i="0" sz="1800" u="none" cap="none" strike="noStrike">
                        <a:solidFill>
                          <a:srgbClr val="000000"/>
                        </a:solidFill>
                        <a:latin typeface="Calibri"/>
                        <a:ea typeface="Calibri"/>
                        <a:cs typeface="Calibri"/>
                        <a:sym typeface="Calibri"/>
                      </a:endParaRPr>
                    </a:p>
                  </a:txBody>
                  <a:tcPr marT="5900" marB="0" marR="5900" marL="5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s-CO" sz="1800" u="none" cap="none" strike="noStrike">
                          <a:solidFill>
                            <a:srgbClr val="000000"/>
                          </a:solidFill>
                          <a:latin typeface="Calibri"/>
                          <a:ea typeface="Calibri"/>
                          <a:cs typeface="Calibri"/>
                          <a:sym typeface="Calibri"/>
                        </a:rPr>
                        <a:t>6.006</a:t>
                      </a:r>
                      <a:endParaRPr/>
                    </a:p>
                    <a:p>
                      <a:pPr indent="0" lvl="0" marL="0" marR="0" rtl="0" algn="ctr">
                        <a:spcBef>
                          <a:spcPts val="0"/>
                        </a:spcBef>
                        <a:spcAft>
                          <a:spcPts val="0"/>
                        </a:spcAft>
                        <a:buNone/>
                      </a:pPr>
                      <a:r>
                        <a:rPr b="1" i="0" lang="es-CO" sz="1800" u="none" cap="none" strike="noStrike">
                          <a:solidFill>
                            <a:srgbClr val="000000"/>
                          </a:solidFill>
                          <a:latin typeface="Calibri"/>
                          <a:ea typeface="Calibri"/>
                          <a:cs typeface="Calibri"/>
                          <a:sym typeface="Calibri"/>
                        </a:rPr>
                        <a:t>Personas</a:t>
                      </a:r>
                      <a:endParaRPr b="1" i="0" sz="1800" u="none" cap="none" strike="noStrike">
                        <a:solidFill>
                          <a:srgbClr val="000000"/>
                        </a:solidFill>
                        <a:latin typeface="Calibri"/>
                        <a:ea typeface="Calibri"/>
                        <a:cs typeface="Calibri"/>
                        <a:sym typeface="Calibri"/>
                      </a:endParaRPr>
                    </a:p>
                  </a:txBody>
                  <a:tcPr marT="5900" marB="0" marR="5900" marL="5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524" name="Google Shape;524;p36"/>
          <p:cNvSpPr txBox="1"/>
          <p:nvPr/>
        </p:nvSpPr>
        <p:spPr>
          <a:xfrm>
            <a:off x="4535996" y="183994"/>
            <a:ext cx="2376264"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800" u="none" cap="none" strike="noStrike">
                <a:solidFill>
                  <a:schemeClr val="dk1"/>
                </a:solidFill>
                <a:latin typeface="Arial"/>
                <a:ea typeface="Arial"/>
                <a:cs typeface="Arial"/>
                <a:sym typeface="Arial"/>
              </a:rPr>
              <a:t>LA DORADA</a:t>
            </a:r>
            <a:endParaRPr b="1" i="0" sz="1800" u="none" cap="none" strike="noStrike">
              <a:solidFill>
                <a:schemeClr val="dk1"/>
              </a:solidFill>
              <a:latin typeface="Arial"/>
              <a:ea typeface="Arial"/>
              <a:cs typeface="Arial"/>
              <a:sym typeface="Arial"/>
            </a:endParaRPr>
          </a:p>
        </p:txBody>
      </p:sp>
      <p:graphicFrame>
        <p:nvGraphicFramePr>
          <p:cNvPr id="525" name="Google Shape;525;p36"/>
          <p:cNvGraphicFramePr/>
          <p:nvPr/>
        </p:nvGraphicFramePr>
        <p:xfrm>
          <a:off x="4166829" y="1782905"/>
          <a:ext cx="4162293" cy="3292192"/>
        </p:xfrm>
        <a:graphic>
          <a:graphicData uri="http://schemas.openxmlformats.org/drawingml/2006/chart">
            <c:chart r:id="rId5"/>
          </a:graphicData>
        </a:graphic>
      </p:graphicFrame>
      <p:graphicFrame>
        <p:nvGraphicFramePr>
          <p:cNvPr id="526" name="Google Shape;526;p36"/>
          <p:cNvGraphicFramePr/>
          <p:nvPr/>
        </p:nvGraphicFramePr>
        <p:xfrm>
          <a:off x="814794" y="4293096"/>
          <a:ext cx="3000000" cy="3000000"/>
        </p:xfrm>
        <a:graphic>
          <a:graphicData uri="http://schemas.openxmlformats.org/drawingml/2006/table">
            <a:tbl>
              <a:tblPr>
                <a:noFill/>
                <a:tableStyleId>{4D84D15C-FEF1-4339-B679-8E08C7CA2086}</a:tableStyleId>
              </a:tblPr>
              <a:tblGrid>
                <a:gridCol w="1080125"/>
                <a:gridCol w="1224125"/>
                <a:gridCol w="936100"/>
              </a:tblGrid>
              <a:tr h="314450">
                <a:tc>
                  <a:txBody>
                    <a:bodyPr/>
                    <a:lstStyle/>
                    <a:p>
                      <a:pPr indent="0" lvl="0" marL="0" marR="0" rtl="0" algn="ctr">
                        <a:lnSpc>
                          <a:spcPct val="100000"/>
                        </a:lnSpc>
                        <a:spcBef>
                          <a:spcPts val="0"/>
                        </a:spcBef>
                        <a:spcAft>
                          <a:spcPts val="0"/>
                        </a:spcAft>
                        <a:buClr>
                          <a:schemeClr val="lt1"/>
                        </a:buClr>
                        <a:buSzPts val="1600"/>
                        <a:buFont typeface="Calibri"/>
                        <a:buNone/>
                      </a:pPr>
                      <a:r>
                        <a:rPr b="1" i="0" lang="es-CO" sz="1600" u="none" cap="none" strike="noStrike">
                          <a:solidFill>
                            <a:schemeClr val="lt1"/>
                          </a:solidFill>
                          <a:latin typeface="Calibri"/>
                          <a:ea typeface="Calibri"/>
                          <a:cs typeface="Calibri"/>
                          <a:sym typeface="Calibri"/>
                        </a:rPr>
                        <a:t>Iniciativas Proyectadas Etapa 1 y 2</a:t>
                      </a:r>
                      <a:endParaRPr b="1" i="0" sz="1600" u="none" cap="none" strike="noStrike">
                        <a:solidFill>
                          <a:schemeClr val="lt1"/>
                        </a:solidFill>
                        <a:latin typeface="Calibri"/>
                        <a:ea typeface="Calibri"/>
                        <a:cs typeface="Calibri"/>
                        <a:sym typeface="Calibri"/>
                      </a:endParaRPr>
                    </a:p>
                  </a:txBody>
                  <a:tcPr marT="5900" marB="0" marR="5900" marL="5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8B832"/>
                    </a:solidFill>
                  </a:tcPr>
                </a:tc>
                <a:tc>
                  <a:txBody>
                    <a:bodyPr/>
                    <a:lstStyle/>
                    <a:p>
                      <a:pPr indent="0" lvl="0" marL="0" marR="0" rtl="0" algn="ctr">
                        <a:spcBef>
                          <a:spcPts val="0"/>
                        </a:spcBef>
                        <a:spcAft>
                          <a:spcPts val="0"/>
                        </a:spcAft>
                        <a:buNone/>
                      </a:pPr>
                      <a:r>
                        <a:rPr b="1" i="0" lang="es-CO" sz="1600" u="none" cap="none" strike="noStrike">
                          <a:solidFill>
                            <a:schemeClr val="lt1"/>
                          </a:solidFill>
                          <a:latin typeface="Calibri"/>
                          <a:ea typeface="Calibri"/>
                          <a:cs typeface="Calibri"/>
                          <a:sym typeface="Calibri"/>
                        </a:rPr>
                        <a:t>Iniciativas  </a:t>
                      </a:r>
                      <a:endParaRPr/>
                    </a:p>
                    <a:p>
                      <a:pPr indent="0" lvl="0" marL="0" marR="0" rtl="0" algn="ctr">
                        <a:lnSpc>
                          <a:spcPct val="100000"/>
                        </a:lnSpc>
                        <a:spcBef>
                          <a:spcPts val="0"/>
                        </a:spcBef>
                        <a:spcAft>
                          <a:spcPts val="0"/>
                        </a:spcAft>
                        <a:buClr>
                          <a:schemeClr val="lt1"/>
                        </a:buClr>
                        <a:buSzPts val="1600"/>
                        <a:buFont typeface="Calibri"/>
                        <a:buNone/>
                      </a:pPr>
                      <a:r>
                        <a:rPr b="1" i="0" lang="es-CO" sz="1600" u="none" cap="none" strike="noStrike">
                          <a:solidFill>
                            <a:schemeClr val="lt1"/>
                          </a:solidFill>
                          <a:latin typeface="Calibri"/>
                          <a:ea typeface="Calibri"/>
                          <a:cs typeface="Calibri"/>
                          <a:sym typeface="Calibri"/>
                        </a:rPr>
                        <a:t>Ejecutadas Etapa 1 y 2</a:t>
                      </a:r>
                      <a:endParaRPr b="1" i="0" sz="1600" u="none" cap="none" strike="noStrike">
                        <a:solidFill>
                          <a:schemeClr val="lt1"/>
                        </a:solidFill>
                        <a:latin typeface="Calibri"/>
                        <a:ea typeface="Calibri"/>
                        <a:cs typeface="Calibri"/>
                        <a:sym typeface="Calibri"/>
                      </a:endParaRPr>
                    </a:p>
                  </a:txBody>
                  <a:tcPr marT="5900" marB="0" marR="5900" marL="5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8B832"/>
                    </a:solidFill>
                  </a:tcPr>
                </a:tc>
                <a:tc>
                  <a:txBody>
                    <a:bodyPr/>
                    <a:lstStyle/>
                    <a:p>
                      <a:pPr indent="0" lvl="0" marL="0" marR="0" rtl="0" algn="ctr">
                        <a:spcBef>
                          <a:spcPts val="0"/>
                        </a:spcBef>
                        <a:spcAft>
                          <a:spcPts val="0"/>
                        </a:spcAft>
                        <a:buNone/>
                      </a:pPr>
                      <a:r>
                        <a:rPr b="1" i="0" lang="es-CO" sz="1600" u="none" cap="none" strike="noStrike">
                          <a:solidFill>
                            <a:schemeClr val="lt1"/>
                          </a:solidFill>
                          <a:latin typeface="Calibri"/>
                          <a:ea typeface="Calibri"/>
                          <a:cs typeface="Calibri"/>
                          <a:sym typeface="Calibri"/>
                        </a:rPr>
                        <a:t>% de Avance de la Meta</a:t>
                      </a:r>
                      <a:endParaRPr b="1" i="0" sz="1600" u="none" cap="none" strike="noStrike">
                        <a:solidFill>
                          <a:schemeClr val="lt1"/>
                        </a:solidFill>
                        <a:latin typeface="Calibri"/>
                        <a:ea typeface="Calibri"/>
                        <a:cs typeface="Calibri"/>
                        <a:sym typeface="Calibri"/>
                      </a:endParaRPr>
                    </a:p>
                  </a:txBody>
                  <a:tcPr marT="5900" marB="0" marR="5900" marL="5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8B832"/>
                    </a:solidFill>
                  </a:tcPr>
                </a:tc>
              </a:tr>
              <a:tr h="276425">
                <a:tc>
                  <a:txBody>
                    <a:bodyPr/>
                    <a:lstStyle/>
                    <a:p>
                      <a:pPr indent="0" lvl="0" marL="0" marR="0" rtl="0" algn="ctr">
                        <a:spcBef>
                          <a:spcPts val="0"/>
                        </a:spcBef>
                        <a:spcAft>
                          <a:spcPts val="0"/>
                        </a:spcAft>
                        <a:buNone/>
                      </a:pPr>
                      <a:r>
                        <a:rPr b="1" i="0" lang="es-CO" sz="1800" u="none" cap="none" strike="noStrike">
                          <a:solidFill>
                            <a:srgbClr val="000000"/>
                          </a:solidFill>
                          <a:latin typeface="Calibri"/>
                          <a:ea typeface="Calibri"/>
                          <a:cs typeface="Calibri"/>
                          <a:sym typeface="Calibri"/>
                        </a:rPr>
                        <a:t>16</a:t>
                      </a:r>
                      <a:endParaRPr b="1" i="0" sz="1800" u="none" cap="none" strike="noStrike">
                        <a:solidFill>
                          <a:srgbClr val="000000"/>
                        </a:solidFill>
                        <a:latin typeface="Calibri"/>
                        <a:ea typeface="Calibri"/>
                        <a:cs typeface="Calibri"/>
                        <a:sym typeface="Calibri"/>
                      </a:endParaRPr>
                    </a:p>
                  </a:txBody>
                  <a:tcPr marT="5900" marB="0" marR="5900" marL="5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s-CO" sz="1800" u="none" cap="none" strike="noStrike">
                          <a:solidFill>
                            <a:srgbClr val="000000"/>
                          </a:solidFill>
                          <a:latin typeface="Calibri"/>
                          <a:ea typeface="Calibri"/>
                          <a:cs typeface="Calibri"/>
                          <a:sym typeface="Calibri"/>
                        </a:rPr>
                        <a:t>16</a:t>
                      </a:r>
                      <a:endParaRPr b="1" i="0" sz="1800" u="none" cap="none" strike="noStrike">
                        <a:solidFill>
                          <a:srgbClr val="000000"/>
                        </a:solidFill>
                        <a:latin typeface="Calibri"/>
                        <a:ea typeface="Calibri"/>
                        <a:cs typeface="Calibri"/>
                        <a:sym typeface="Calibri"/>
                      </a:endParaRPr>
                    </a:p>
                  </a:txBody>
                  <a:tcPr marT="5900" marB="0" marR="5900" marL="5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s-CO" sz="1800" u="none" cap="none" strike="noStrike">
                          <a:solidFill>
                            <a:srgbClr val="000000"/>
                          </a:solidFill>
                          <a:latin typeface="Calibri"/>
                          <a:ea typeface="Calibri"/>
                          <a:cs typeface="Calibri"/>
                          <a:sym typeface="Calibri"/>
                        </a:rPr>
                        <a:t>100 %</a:t>
                      </a:r>
                      <a:endParaRPr b="1" i="0" sz="1800" u="none" cap="none" strike="noStrike">
                        <a:solidFill>
                          <a:srgbClr val="000000"/>
                        </a:solidFill>
                        <a:latin typeface="Calibri"/>
                        <a:ea typeface="Calibri"/>
                        <a:cs typeface="Calibri"/>
                        <a:sym typeface="Calibri"/>
                      </a:endParaRPr>
                    </a:p>
                  </a:txBody>
                  <a:tcPr marT="5900" marB="0" marR="5900" marL="5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37"/>
          <p:cNvSpPr/>
          <p:nvPr/>
        </p:nvSpPr>
        <p:spPr>
          <a:xfrm rot="-5400000">
            <a:off x="-3136610" y="3136614"/>
            <a:ext cx="6858000" cy="584775"/>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Impacto en Nodos </a:t>
            </a:r>
            <a:endParaRPr b="0" i="0" sz="2800" u="none" cap="none" strike="noStrike">
              <a:solidFill>
                <a:schemeClr val="lt1"/>
              </a:solidFill>
              <a:latin typeface="Calibri"/>
              <a:ea typeface="Calibri"/>
              <a:cs typeface="Calibri"/>
              <a:sym typeface="Calibri"/>
            </a:endParaRPr>
          </a:p>
        </p:txBody>
      </p:sp>
      <p:sp>
        <p:nvSpPr>
          <p:cNvPr id="532" name="Google Shape;532;p37"/>
          <p:cNvSpPr/>
          <p:nvPr/>
        </p:nvSpPr>
        <p:spPr>
          <a:xfrm>
            <a:off x="5868144" y="1960783"/>
            <a:ext cx="2160240" cy="612934"/>
          </a:xfrm>
          <a:prstGeom prst="roundRect">
            <a:avLst>
              <a:gd fmla="val 16667" name="adj"/>
            </a:avLst>
          </a:prstGeom>
          <a:noFill/>
          <a:ln cap="flat" cmpd="sng" w="76200">
            <a:solidFill>
              <a:srgbClr val="92D050"/>
            </a:solidFill>
            <a:prstDash val="dot"/>
            <a:round/>
            <a:headEnd len="sm" w="sm" type="none"/>
            <a:tailEnd len="sm" w="sm" type="none"/>
          </a:ln>
        </p:spPr>
        <p:txBody>
          <a:bodyPr anchorCtr="0" anchor="ctr" bIns="0" lIns="0" spcFirstLastPara="1" rIns="0" wrap="square" tIns="0">
            <a:spAutoFit/>
          </a:bodyPr>
          <a:lstStyle/>
          <a:p>
            <a:pPr indent="0" lvl="0" marL="0" marR="0" rtl="0" algn="ctr">
              <a:spcBef>
                <a:spcPts val="0"/>
              </a:spcBef>
              <a:spcAft>
                <a:spcPts val="0"/>
              </a:spcAft>
              <a:buNone/>
            </a:pPr>
            <a:r>
              <a:rPr b="1" i="0" lang="es-CO" sz="1800" u="none" cap="none" strike="noStrike">
                <a:solidFill>
                  <a:schemeClr val="dk1"/>
                </a:solidFill>
                <a:latin typeface="Calibri"/>
                <a:ea typeface="Calibri"/>
                <a:cs typeface="Calibri"/>
                <a:sym typeface="Calibri"/>
              </a:rPr>
              <a:t>Comparativo Pérdidas Nodos Intervenidos</a:t>
            </a:r>
            <a:endParaRPr b="0" i="0" sz="1800" u="none" cap="none" strike="noStrike">
              <a:solidFill>
                <a:schemeClr val="dk1"/>
              </a:solidFill>
              <a:latin typeface="Calibri"/>
              <a:ea typeface="Calibri"/>
              <a:cs typeface="Calibri"/>
              <a:sym typeface="Calibri"/>
            </a:endParaRPr>
          </a:p>
        </p:txBody>
      </p:sp>
      <p:sp>
        <p:nvSpPr>
          <p:cNvPr id="533" name="Google Shape;533;p37"/>
          <p:cNvSpPr txBox="1"/>
          <p:nvPr/>
        </p:nvSpPr>
        <p:spPr>
          <a:xfrm>
            <a:off x="2843808" y="1196752"/>
            <a:ext cx="280831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800" u="none" cap="none" strike="noStrike">
                <a:solidFill>
                  <a:schemeClr val="dk1"/>
                </a:solidFill>
                <a:latin typeface="Calibri"/>
                <a:ea typeface="Calibri"/>
                <a:cs typeface="Calibri"/>
                <a:sym typeface="Calibri"/>
              </a:rPr>
              <a:t>14 Nodos Seleccionados </a:t>
            </a:r>
            <a:endParaRPr/>
          </a:p>
        </p:txBody>
      </p:sp>
      <p:sp>
        <p:nvSpPr>
          <p:cNvPr id="534" name="Google Shape;534;p37"/>
          <p:cNvSpPr txBox="1"/>
          <p:nvPr/>
        </p:nvSpPr>
        <p:spPr>
          <a:xfrm>
            <a:off x="1259632" y="260648"/>
            <a:ext cx="597666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2400" u="none" cap="none" strike="noStrike">
                <a:solidFill>
                  <a:srgbClr val="00782C"/>
                </a:solidFill>
                <a:latin typeface="Calibri"/>
                <a:ea typeface="Calibri"/>
                <a:cs typeface="Calibri"/>
                <a:sym typeface="Calibri"/>
              </a:rPr>
              <a:t>Monitoreo de impacto en nodos de pérdidas barrio Las Ferias</a:t>
            </a:r>
            <a:endParaRPr b="1" i="0" sz="2400" u="none" cap="none" strike="noStrike">
              <a:solidFill>
                <a:srgbClr val="00782C"/>
              </a:solidFill>
              <a:latin typeface="Calibri"/>
              <a:ea typeface="Calibri"/>
              <a:cs typeface="Calibri"/>
              <a:sym typeface="Calibri"/>
            </a:endParaRPr>
          </a:p>
        </p:txBody>
      </p:sp>
      <p:sp>
        <p:nvSpPr>
          <p:cNvPr id="535" name="Google Shape;535;p37"/>
          <p:cNvSpPr/>
          <p:nvPr/>
        </p:nvSpPr>
        <p:spPr>
          <a:xfrm>
            <a:off x="2087724" y="1841600"/>
            <a:ext cx="2160240" cy="306467"/>
          </a:xfrm>
          <a:prstGeom prst="roundRect">
            <a:avLst>
              <a:gd fmla="val 16667" name="adj"/>
            </a:avLst>
          </a:prstGeom>
          <a:noFill/>
          <a:ln cap="flat" cmpd="sng" w="76200">
            <a:solidFill>
              <a:srgbClr val="92D050"/>
            </a:solidFill>
            <a:prstDash val="dot"/>
            <a:round/>
            <a:headEnd len="sm" w="sm" type="none"/>
            <a:tailEnd len="sm" w="sm" type="none"/>
          </a:ln>
        </p:spPr>
        <p:txBody>
          <a:bodyPr anchorCtr="0" anchor="ctr" bIns="0" lIns="0" spcFirstLastPara="1" rIns="0" wrap="square" tIns="0">
            <a:spAutoFit/>
          </a:bodyPr>
          <a:lstStyle/>
          <a:p>
            <a:pPr indent="0" lvl="0" marL="0" marR="0" rtl="0" algn="ctr">
              <a:spcBef>
                <a:spcPts val="0"/>
              </a:spcBef>
              <a:spcAft>
                <a:spcPts val="0"/>
              </a:spcAft>
              <a:buNone/>
            </a:pPr>
            <a:r>
              <a:rPr b="1" i="0" lang="es-CO" sz="1800" u="none" cap="none" strike="noStrike">
                <a:solidFill>
                  <a:schemeClr val="dk1"/>
                </a:solidFill>
                <a:latin typeface="Calibri"/>
                <a:ea typeface="Calibri"/>
                <a:cs typeface="Calibri"/>
                <a:sym typeface="Calibri"/>
              </a:rPr>
              <a:t>Actividades</a:t>
            </a:r>
            <a:endParaRPr b="0" i="0" sz="1800" u="none" cap="none" strike="noStrike">
              <a:solidFill>
                <a:schemeClr val="dk1"/>
              </a:solidFill>
              <a:latin typeface="Calibri"/>
              <a:ea typeface="Calibri"/>
              <a:cs typeface="Calibri"/>
              <a:sym typeface="Calibri"/>
            </a:endParaRPr>
          </a:p>
        </p:txBody>
      </p:sp>
      <p:sp>
        <p:nvSpPr>
          <p:cNvPr id="536" name="Google Shape;536;p37"/>
          <p:cNvSpPr/>
          <p:nvPr/>
        </p:nvSpPr>
        <p:spPr>
          <a:xfrm>
            <a:off x="679374" y="2349050"/>
            <a:ext cx="4347262" cy="4392692"/>
          </a:xfrm>
          <a:prstGeom prst="roundRect">
            <a:avLst>
              <a:gd fmla="val 16667" name="adj"/>
            </a:avLst>
          </a:prstGeom>
          <a:noFill/>
          <a:ln cap="flat" cmpd="sng" w="12700">
            <a:solidFill>
              <a:schemeClr val="dk2"/>
            </a:solidFill>
            <a:prstDash val="dot"/>
            <a:round/>
            <a:headEnd len="sm" w="sm" type="none"/>
            <a:tailEnd len="sm" w="sm" type="none"/>
          </a:ln>
        </p:spPr>
        <p:txBody>
          <a:bodyPr anchorCtr="0" anchor="ctr" bIns="45700" lIns="91425" spcFirstLastPara="1" rIns="91425" wrap="square" tIns="45700">
            <a:spAutoFit/>
          </a:bodyPr>
          <a:lstStyle/>
          <a:p>
            <a:pPr indent="-171450" lvl="0" marL="171450" marR="0" rtl="0" algn="just">
              <a:spcBef>
                <a:spcPts val="0"/>
              </a:spcBef>
              <a:spcAft>
                <a:spcPts val="0"/>
              </a:spcAft>
              <a:buClr>
                <a:schemeClr val="dk1"/>
              </a:buClr>
              <a:buSzPts val="1200"/>
              <a:buFont typeface="Arial"/>
              <a:buChar char="•"/>
            </a:pPr>
            <a:r>
              <a:rPr b="0" i="0" lang="es-CO" sz="1200" u="none" cap="none" strike="noStrike">
                <a:solidFill>
                  <a:schemeClr val="dk1"/>
                </a:solidFill>
                <a:latin typeface="Verdana"/>
                <a:ea typeface="Verdana"/>
                <a:cs typeface="Verdana"/>
                <a:sym typeface="Verdana"/>
              </a:rPr>
              <a:t>Trabajo comunidad afrodecendiente, para evaluar el tema de la caracterización socioeconómica y definir actividades para recaudar recursos para intercambio de los jóvenes  de  La Dorada hacia  Quibdó .</a:t>
            </a:r>
            <a:endParaRPr/>
          </a:p>
          <a:p>
            <a:pPr indent="-171450" lvl="0" marL="171450" marR="0" rtl="0" algn="just">
              <a:spcBef>
                <a:spcPts val="240"/>
              </a:spcBef>
              <a:spcAft>
                <a:spcPts val="0"/>
              </a:spcAft>
              <a:buClr>
                <a:schemeClr val="dk1"/>
              </a:buClr>
              <a:buSzPts val="1200"/>
              <a:buFont typeface="Arial"/>
              <a:buChar char="•"/>
            </a:pPr>
            <a:r>
              <a:rPr b="0" i="0" lang="es-CO" sz="1200" u="none" cap="none" strike="noStrike">
                <a:solidFill>
                  <a:schemeClr val="dk1"/>
                </a:solidFill>
                <a:latin typeface="Verdana"/>
                <a:ea typeface="Verdana"/>
                <a:cs typeface="Verdana"/>
                <a:sym typeface="Verdana"/>
              </a:rPr>
              <a:t>Vista a conocer la experiencia de la fundación acceso en el Municipio de Malambo.</a:t>
            </a:r>
            <a:endParaRPr/>
          </a:p>
          <a:p>
            <a:pPr indent="-171450" lvl="0" marL="171450" marR="0" rtl="0" algn="just">
              <a:spcBef>
                <a:spcPts val="240"/>
              </a:spcBef>
              <a:spcAft>
                <a:spcPts val="0"/>
              </a:spcAft>
              <a:buClr>
                <a:schemeClr val="dk1"/>
              </a:buClr>
              <a:buSzPts val="1200"/>
              <a:buFont typeface="Arial"/>
              <a:buChar char="•"/>
            </a:pPr>
            <a:r>
              <a:rPr b="0" i="0" lang="es-CO" sz="1200" u="none" cap="none" strike="noStrike">
                <a:solidFill>
                  <a:schemeClr val="dk1"/>
                </a:solidFill>
                <a:latin typeface="Verdana"/>
                <a:ea typeface="Verdana"/>
                <a:cs typeface="Verdana"/>
                <a:sym typeface="Verdana"/>
              </a:rPr>
              <a:t> Trabajo con  ASOJUNTAS, para replantear el tema de la caracterización  y  fortalecimiento de las Juntas de Acción Comunal.</a:t>
            </a:r>
            <a:endParaRPr/>
          </a:p>
          <a:p>
            <a:pPr indent="-171450" lvl="0" marL="171450" marR="0" rtl="0" algn="just">
              <a:spcBef>
                <a:spcPts val="240"/>
              </a:spcBef>
              <a:spcAft>
                <a:spcPts val="0"/>
              </a:spcAft>
              <a:buClr>
                <a:schemeClr val="dk1"/>
              </a:buClr>
              <a:buSzPts val="1200"/>
              <a:buFont typeface="Arial"/>
              <a:buChar char="•"/>
            </a:pPr>
            <a:r>
              <a:rPr b="0" i="0" lang="es-CO" sz="1200" u="none" cap="none" strike="noStrike">
                <a:solidFill>
                  <a:schemeClr val="dk1"/>
                </a:solidFill>
                <a:latin typeface="Verdana"/>
                <a:ea typeface="Verdana"/>
                <a:cs typeface="Verdana"/>
                <a:sym typeface="Verdana"/>
              </a:rPr>
              <a:t>Encuentro con empleados de la parte técnica y comercial   para hacer identificación de las  posibles causas del comportamiento fraudulento.</a:t>
            </a:r>
            <a:endParaRPr/>
          </a:p>
          <a:p>
            <a:pPr indent="-171450" lvl="0" marL="171450" marR="0" rtl="0" algn="just">
              <a:spcBef>
                <a:spcPts val="240"/>
              </a:spcBef>
              <a:spcAft>
                <a:spcPts val="0"/>
              </a:spcAft>
              <a:buClr>
                <a:schemeClr val="dk1"/>
              </a:buClr>
              <a:buSzPts val="1200"/>
              <a:buFont typeface="Arial"/>
              <a:buChar char="•"/>
            </a:pPr>
            <a:r>
              <a:rPr b="0" i="0" lang="es-CO" sz="1200" u="none" cap="none" strike="noStrike">
                <a:solidFill>
                  <a:schemeClr val="dk1"/>
                </a:solidFill>
                <a:latin typeface="Verdana"/>
                <a:ea typeface="Verdana"/>
                <a:cs typeface="Verdana"/>
                <a:sym typeface="Verdana"/>
              </a:rPr>
              <a:t>Participación foro sobre prevención y mitigación del consumo de sustancias sicoactivas para replicarlo en el municipio  de la Dorada.</a:t>
            </a:r>
            <a:endParaRPr/>
          </a:p>
          <a:p>
            <a:pPr indent="-171450" lvl="0" marL="171450" marR="0" rtl="0" algn="just">
              <a:spcBef>
                <a:spcPts val="240"/>
              </a:spcBef>
              <a:spcAft>
                <a:spcPts val="0"/>
              </a:spcAft>
              <a:buClr>
                <a:schemeClr val="dk1"/>
              </a:buClr>
              <a:buSzPts val="1200"/>
              <a:buFont typeface="Arial"/>
              <a:buChar char="•"/>
            </a:pPr>
            <a:r>
              <a:rPr b="0" i="0" lang="es-CO" sz="1200" u="none" cap="none" strike="noStrike">
                <a:solidFill>
                  <a:schemeClr val="dk1"/>
                </a:solidFill>
                <a:latin typeface="Verdana"/>
                <a:ea typeface="Verdana"/>
                <a:cs typeface="Verdana"/>
                <a:sym typeface="Verdana"/>
              </a:rPr>
              <a:t>Diseño final de los instrumentos y metodología para  medición del proyecto.</a:t>
            </a:r>
            <a:endParaRPr b="0" i="0" sz="1200" u="none" cap="none" strike="noStrike">
              <a:solidFill>
                <a:schemeClr val="dk1"/>
              </a:solidFill>
              <a:latin typeface="Verdana"/>
              <a:ea typeface="Verdana"/>
              <a:cs typeface="Verdana"/>
              <a:sym typeface="Verdana"/>
            </a:endParaRPr>
          </a:p>
        </p:txBody>
      </p:sp>
      <p:graphicFrame>
        <p:nvGraphicFramePr>
          <p:cNvPr id="537" name="Google Shape;537;p37"/>
          <p:cNvGraphicFramePr/>
          <p:nvPr/>
        </p:nvGraphicFramePr>
        <p:xfrm>
          <a:off x="5148064" y="2876934"/>
          <a:ext cx="3000000" cy="3000000"/>
        </p:xfrm>
        <a:graphic>
          <a:graphicData uri="http://schemas.openxmlformats.org/drawingml/2006/table">
            <a:tbl>
              <a:tblPr>
                <a:noFill/>
                <a:tableStyleId>{4D84D15C-FEF1-4339-B679-8E08C7CA2086}</a:tableStyleId>
              </a:tblPr>
              <a:tblGrid>
                <a:gridCol w="748150"/>
                <a:gridCol w="748150"/>
                <a:gridCol w="748150"/>
                <a:gridCol w="748150"/>
                <a:gridCol w="748150"/>
              </a:tblGrid>
              <a:tr h="243150">
                <a:tc rowSpan="2">
                  <a:txBody>
                    <a:bodyPr/>
                    <a:lstStyle/>
                    <a:p>
                      <a:pPr indent="0" lvl="0" marL="0" marR="0" rtl="0" algn="ctr">
                        <a:spcBef>
                          <a:spcPts val="0"/>
                        </a:spcBef>
                        <a:spcAft>
                          <a:spcPts val="0"/>
                        </a:spcAft>
                        <a:buNone/>
                      </a:pPr>
                      <a:r>
                        <a:rPr b="1" i="0" lang="es-CO" sz="1100" u="none" cap="none" strike="noStrike">
                          <a:solidFill>
                            <a:srgbClr val="000000"/>
                          </a:solidFill>
                          <a:latin typeface="Calibri"/>
                          <a:ea typeface="Calibri"/>
                          <a:cs typeface="Calibri"/>
                          <a:sym typeface="Calibri"/>
                        </a:rPr>
                        <a:t>MUNICIPIO</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8E4BC"/>
                    </a:solidFill>
                  </a:tcPr>
                </a:tc>
                <a:tc gridSpan="4">
                  <a:txBody>
                    <a:bodyPr/>
                    <a:lstStyle/>
                    <a:p>
                      <a:pPr indent="0" lvl="0" marL="0" marR="0" rtl="0" algn="ctr">
                        <a:spcBef>
                          <a:spcPts val="0"/>
                        </a:spcBef>
                        <a:spcAft>
                          <a:spcPts val="0"/>
                        </a:spcAft>
                        <a:buNone/>
                      </a:pPr>
                      <a:r>
                        <a:rPr b="1" i="0" lang="es-CO" sz="1400" u="none" cap="none" strike="noStrike">
                          <a:solidFill>
                            <a:srgbClr val="000000"/>
                          </a:solidFill>
                          <a:latin typeface="Calibri"/>
                          <a:ea typeface="Calibri"/>
                          <a:cs typeface="Calibri"/>
                          <a:sym typeface="Calibri"/>
                        </a:rPr>
                        <a:t>COMPORTAMIENTO PERDIDAS</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8E4BC"/>
                    </a:solidFill>
                  </a:tcPr>
                </a:tc>
                <a:tc hMerge="1"/>
                <a:tc hMerge="1"/>
                <a:tc hMerge="1"/>
              </a:tr>
              <a:tr h="243150">
                <a:tc vMerge="1"/>
                <a:tc>
                  <a:txBody>
                    <a:bodyPr/>
                    <a:lstStyle/>
                    <a:p>
                      <a:pPr indent="0" lvl="0" marL="0" marR="0" rtl="0" algn="ctr">
                        <a:spcBef>
                          <a:spcPts val="0"/>
                        </a:spcBef>
                        <a:spcAft>
                          <a:spcPts val="0"/>
                        </a:spcAft>
                        <a:buNone/>
                      </a:pPr>
                      <a:r>
                        <a:rPr b="1" i="0" lang="es-CO" sz="1400" u="none" cap="none" strike="noStrike">
                          <a:solidFill>
                            <a:srgbClr val="000000"/>
                          </a:solidFill>
                          <a:latin typeface="Calibri"/>
                          <a:ea typeface="Calibri"/>
                          <a:cs typeface="Calibri"/>
                          <a:sym typeface="Calibri"/>
                        </a:rPr>
                        <a:t>NODO</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8E4BC"/>
                    </a:solidFill>
                  </a:tcPr>
                </a:tc>
                <a:tc>
                  <a:txBody>
                    <a:bodyPr/>
                    <a:lstStyle/>
                    <a:p>
                      <a:pPr indent="0" lvl="0" marL="0" marR="0" rtl="0" algn="ctr">
                        <a:spcBef>
                          <a:spcPts val="0"/>
                        </a:spcBef>
                        <a:spcAft>
                          <a:spcPts val="0"/>
                        </a:spcAft>
                        <a:buNone/>
                      </a:pPr>
                      <a:r>
                        <a:rPr b="1" i="0" lang="es-CO" sz="1000" u="none" cap="none" strike="noStrike">
                          <a:solidFill>
                            <a:srgbClr val="000000"/>
                          </a:solidFill>
                          <a:latin typeface="Calibri"/>
                          <a:ea typeface="Calibri"/>
                          <a:cs typeface="Calibri"/>
                          <a:sym typeface="Calibri"/>
                        </a:rPr>
                        <a:t>MARZO</a:t>
                      </a:r>
                      <a:endParaRPr b="1" i="0" sz="1000" u="none" cap="none" strike="noStrike">
                        <a:solidFill>
                          <a:srgbClr val="000000"/>
                        </a:solidFill>
                        <a:latin typeface="Calibri"/>
                        <a:ea typeface="Calibri"/>
                        <a:cs typeface="Calibri"/>
                        <a:sym typeface="Calibri"/>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8E4BC"/>
                    </a:solidFill>
                  </a:tcPr>
                </a:tc>
                <a:tc>
                  <a:txBody>
                    <a:bodyPr/>
                    <a:lstStyle/>
                    <a:p>
                      <a:pPr indent="0" lvl="0" marL="0" marR="0" rtl="0" algn="ctr">
                        <a:spcBef>
                          <a:spcPts val="0"/>
                        </a:spcBef>
                        <a:spcAft>
                          <a:spcPts val="0"/>
                        </a:spcAft>
                        <a:buNone/>
                      </a:pPr>
                      <a:r>
                        <a:rPr b="1" i="0" lang="es-CO" sz="1000" u="none" cap="none" strike="noStrike">
                          <a:solidFill>
                            <a:srgbClr val="000000"/>
                          </a:solidFill>
                          <a:latin typeface="Calibri"/>
                          <a:ea typeface="Calibri"/>
                          <a:cs typeface="Calibri"/>
                          <a:sym typeface="Calibri"/>
                        </a:rPr>
                        <a:t>ABRIL</a:t>
                      </a:r>
                      <a:endParaRPr b="1" i="0" sz="1000" u="none" cap="none" strike="noStrike">
                        <a:solidFill>
                          <a:srgbClr val="000000"/>
                        </a:solidFill>
                        <a:latin typeface="Calibri"/>
                        <a:ea typeface="Calibri"/>
                        <a:cs typeface="Calibri"/>
                        <a:sym typeface="Calibri"/>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8E4BC"/>
                    </a:solidFill>
                  </a:tcPr>
                </a:tc>
                <a:tc>
                  <a:txBody>
                    <a:bodyPr/>
                    <a:lstStyle/>
                    <a:p>
                      <a:pPr indent="0" lvl="0" marL="0" marR="0" rtl="0" algn="ctr">
                        <a:spcBef>
                          <a:spcPts val="0"/>
                        </a:spcBef>
                        <a:spcAft>
                          <a:spcPts val="0"/>
                        </a:spcAft>
                        <a:buNone/>
                      </a:pPr>
                      <a:r>
                        <a:rPr b="1" i="0" lang="es-CO" sz="1000" u="none" cap="none" strike="noStrike">
                          <a:solidFill>
                            <a:srgbClr val="000000"/>
                          </a:solidFill>
                          <a:latin typeface="Calibri"/>
                          <a:ea typeface="Calibri"/>
                          <a:cs typeface="Calibri"/>
                          <a:sym typeface="Calibri"/>
                        </a:rPr>
                        <a:t>MAYO</a:t>
                      </a:r>
                      <a:endParaRPr b="1" i="0" sz="1000" u="none" cap="none" strike="noStrike">
                        <a:solidFill>
                          <a:srgbClr val="000000"/>
                        </a:solidFill>
                        <a:latin typeface="Calibri"/>
                        <a:ea typeface="Calibri"/>
                        <a:cs typeface="Calibri"/>
                        <a:sym typeface="Calibri"/>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8E4BC"/>
                    </a:solidFill>
                  </a:tcPr>
                </a:tc>
              </a:tr>
              <a:tr h="243150">
                <a:tc rowSpan="14">
                  <a:txBody>
                    <a:bodyPr/>
                    <a:lstStyle/>
                    <a:p>
                      <a:pPr indent="0" lvl="0" marL="0" marR="0" rtl="0" algn="ctr">
                        <a:spcBef>
                          <a:spcPts val="0"/>
                        </a:spcBef>
                        <a:spcAft>
                          <a:spcPts val="0"/>
                        </a:spcAft>
                        <a:buNone/>
                      </a:pPr>
                      <a:r>
                        <a:rPr b="1" i="0" lang="es-CO" sz="1100" u="none" cap="none" strike="noStrike">
                          <a:solidFill>
                            <a:srgbClr val="000000"/>
                          </a:solidFill>
                          <a:latin typeface="Calibri"/>
                          <a:ea typeface="Calibri"/>
                          <a:cs typeface="Calibri"/>
                          <a:sym typeface="Calibri"/>
                        </a:rPr>
                        <a:t>DORADA</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L14301</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3675</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5303</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4241</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243150">
                <a:tc vMerge="1"/>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L17139</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-2944</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44333</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1811</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243150">
                <a:tc vMerge="1"/>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L10671</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962</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1162</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5900</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243150">
                <a:tc vMerge="1"/>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L10664 </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732</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1041</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598</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243150">
                <a:tc vMerge="1"/>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L10677   </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1851</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2003</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1995</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243150">
                <a:tc vMerge="1"/>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L16492    </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867</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1075</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1318</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243150">
                <a:tc vMerge="1"/>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L10677   </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1851</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2003</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1995</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243150">
                <a:tc vMerge="1"/>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L10008   </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100" u="none" cap="none" strike="noStrike">
                          <a:solidFill>
                            <a:srgbClr val="000000"/>
                          </a:solidFill>
                          <a:latin typeface="Calibri"/>
                          <a:ea typeface="Calibri"/>
                          <a:cs typeface="Calibri"/>
                          <a:sym typeface="Calibri"/>
                        </a:rPr>
                        <a:t>-3479</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100" u="none" cap="none" strike="noStrike">
                          <a:solidFill>
                            <a:srgbClr val="000000"/>
                          </a:solidFill>
                          <a:latin typeface="Calibri"/>
                          <a:ea typeface="Calibri"/>
                          <a:cs typeface="Calibri"/>
                          <a:sym typeface="Calibri"/>
                        </a:rPr>
                        <a:t>-3503</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100" u="none" cap="none" strike="noStrike">
                          <a:solidFill>
                            <a:srgbClr val="000000"/>
                          </a:solidFill>
                          <a:latin typeface="Calibri"/>
                          <a:ea typeface="Calibri"/>
                          <a:cs typeface="Calibri"/>
                          <a:sym typeface="Calibri"/>
                        </a:rPr>
                        <a:t>-3173</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243150">
                <a:tc vMerge="1"/>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L10685   </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515</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712</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649</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243150">
                <a:tc vMerge="1"/>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L10707  </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1393</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1921</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1780</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243150">
                <a:tc vMerge="1"/>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L10649  </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-75</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-418</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-21</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243150">
                <a:tc vMerge="1"/>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L10007   </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1258</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1411</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1457</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243150">
                <a:tc vMerge="1"/>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L10673</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1952</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2489</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2285</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233800">
                <a:tc vMerge="1"/>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L10644</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1034</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1106</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1822</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38"/>
          <p:cNvSpPr/>
          <p:nvPr/>
        </p:nvSpPr>
        <p:spPr>
          <a:xfrm>
            <a:off x="3113577" y="1844824"/>
            <a:ext cx="3168352" cy="340519"/>
          </a:xfrm>
          <a:prstGeom prst="roundRect">
            <a:avLst>
              <a:gd fmla="val 16667" name="adj"/>
            </a:avLst>
          </a:prstGeom>
          <a:noFill/>
          <a:ln cap="flat" cmpd="sng" w="76200">
            <a:solidFill>
              <a:srgbClr val="92D050"/>
            </a:solidFill>
            <a:prstDash val="dot"/>
            <a:round/>
            <a:headEnd len="sm" w="sm" type="none"/>
            <a:tailEnd len="sm" w="sm" type="none"/>
          </a:ln>
        </p:spPr>
        <p:txBody>
          <a:bodyPr anchorCtr="0" anchor="ctr" bIns="0" lIns="0" spcFirstLastPara="1" rIns="0" wrap="square" tIns="0">
            <a:spAutoFit/>
          </a:bodyPr>
          <a:lstStyle/>
          <a:p>
            <a:pPr indent="0" lvl="0" marL="0" marR="0" rtl="0" algn="ctr">
              <a:spcBef>
                <a:spcPts val="0"/>
              </a:spcBef>
              <a:spcAft>
                <a:spcPts val="0"/>
              </a:spcAft>
              <a:buNone/>
            </a:pPr>
            <a:r>
              <a:rPr b="1" i="0" lang="es-CO" sz="2000" u="none" cap="none" strike="noStrike">
                <a:solidFill>
                  <a:schemeClr val="dk1"/>
                </a:solidFill>
                <a:latin typeface="Calibri"/>
                <a:ea typeface="Calibri"/>
                <a:cs typeface="Calibri"/>
                <a:sym typeface="Calibri"/>
              </a:rPr>
              <a:t>Percepción  Involucrados</a:t>
            </a:r>
            <a:endParaRPr b="0" i="0" sz="2000" u="none" cap="none" strike="noStrike">
              <a:solidFill>
                <a:schemeClr val="dk1"/>
              </a:solidFill>
              <a:latin typeface="Calibri"/>
              <a:ea typeface="Calibri"/>
              <a:cs typeface="Calibri"/>
              <a:sym typeface="Calibri"/>
            </a:endParaRPr>
          </a:p>
        </p:txBody>
      </p:sp>
      <p:sp>
        <p:nvSpPr>
          <p:cNvPr id="543" name="Google Shape;543;p38"/>
          <p:cNvSpPr txBox="1"/>
          <p:nvPr/>
        </p:nvSpPr>
        <p:spPr>
          <a:xfrm>
            <a:off x="1746526" y="260648"/>
            <a:ext cx="597666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2400" u="none" cap="none" strike="noStrike">
                <a:solidFill>
                  <a:srgbClr val="00782C"/>
                </a:solidFill>
                <a:latin typeface="Calibri"/>
                <a:ea typeface="Calibri"/>
                <a:cs typeface="Calibri"/>
                <a:sym typeface="Calibri"/>
              </a:rPr>
              <a:t>Monitoreo de impacto en nodos de pérdidas barrio Las Ferias</a:t>
            </a:r>
            <a:endParaRPr b="1" i="0" sz="2400" u="none" cap="none" strike="noStrike">
              <a:solidFill>
                <a:srgbClr val="00782C"/>
              </a:solidFill>
              <a:latin typeface="Calibri"/>
              <a:ea typeface="Calibri"/>
              <a:cs typeface="Calibri"/>
              <a:sym typeface="Calibri"/>
            </a:endParaRPr>
          </a:p>
        </p:txBody>
      </p:sp>
      <p:sp>
        <p:nvSpPr>
          <p:cNvPr id="544" name="Google Shape;544;p38"/>
          <p:cNvSpPr/>
          <p:nvPr/>
        </p:nvSpPr>
        <p:spPr>
          <a:xfrm>
            <a:off x="971600" y="2478953"/>
            <a:ext cx="7452306" cy="1900095"/>
          </a:xfrm>
          <a:prstGeom prst="roundRect">
            <a:avLst>
              <a:gd fmla="val 16667" name="adj"/>
            </a:avLst>
          </a:prstGeom>
          <a:noFill/>
          <a:ln cap="flat" cmpd="sng" w="12700">
            <a:solidFill>
              <a:schemeClr val="dk2"/>
            </a:solidFill>
            <a:prstDash val="dot"/>
            <a:round/>
            <a:headEnd len="sm" w="sm" type="none"/>
            <a:tailEnd len="sm" w="sm" type="none"/>
          </a:ln>
        </p:spPr>
        <p:txBody>
          <a:bodyPr anchorCtr="0" anchor="ctr" bIns="45700" lIns="91425" spcFirstLastPara="1" rIns="91425" wrap="square" tIns="45700">
            <a:spAutoFit/>
          </a:bodyPr>
          <a:lstStyle/>
          <a:p>
            <a:pPr indent="-171450" lvl="0" marL="171450" marR="0" rtl="0" algn="just">
              <a:spcBef>
                <a:spcPts val="0"/>
              </a:spcBef>
              <a:spcAft>
                <a:spcPts val="0"/>
              </a:spcAft>
              <a:buClr>
                <a:schemeClr val="dk1"/>
              </a:buClr>
              <a:buSzPts val="1600"/>
              <a:buFont typeface="Arial"/>
              <a:buChar char="•"/>
            </a:pPr>
            <a:r>
              <a:rPr b="0" i="0" lang="es-CO" sz="1600" u="none" cap="none" strike="noStrike">
                <a:solidFill>
                  <a:schemeClr val="dk1"/>
                </a:solidFill>
                <a:latin typeface="Tahoma"/>
                <a:ea typeface="Tahoma"/>
                <a:cs typeface="Tahoma"/>
                <a:sym typeface="Tahoma"/>
              </a:rPr>
              <a:t>Yo antes consideraba que  CHEC solo robaba a los clientes con las facturas, ahora se que apoyan a las comunidades </a:t>
            </a:r>
            <a:endParaRPr/>
          </a:p>
          <a:p>
            <a:pPr indent="-171450" lvl="0" marL="171450" marR="0" rtl="0" algn="just">
              <a:spcBef>
                <a:spcPts val="320"/>
              </a:spcBef>
              <a:spcAft>
                <a:spcPts val="0"/>
              </a:spcAft>
              <a:buClr>
                <a:schemeClr val="dk1"/>
              </a:buClr>
              <a:buSzPts val="1600"/>
              <a:buFont typeface="Arial"/>
              <a:buChar char="•"/>
            </a:pPr>
            <a:r>
              <a:rPr b="0" i="0" lang="es-CO" sz="1600" u="none" cap="none" strike="noStrike">
                <a:solidFill>
                  <a:schemeClr val="dk1"/>
                </a:solidFill>
                <a:latin typeface="Tahoma"/>
                <a:ea typeface="Tahoma"/>
                <a:cs typeface="Tahoma"/>
                <a:sym typeface="Tahoma"/>
              </a:rPr>
              <a:t>Ahora siento que CHEC si es una empresa responsable, y considero que entre todos tenemos que cuidarla</a:t>
            </a:r>
            <a:endParaRPr/>
          </a:p>
          <a:p>
            <a:pPr indent="-171450" lvl="0" marL="171450" marR="0" rtl="0" algn="just">
              <a:spcBef>
                <a:spcPts val="320"/>
              </a:spcBef>
              <a:spcAft>
                <a:spcPts val="0"/>
              </a:spcAft>
              <a:buClr>
                <a:schemeClr val="dk1"/>
              </a:buClr>
              <a:buSzPts val="1600"/>
              <a:buFont typeface="Arial"/>
              <a:buChar char="•"/>
            </a:pPr>
            <a:r>
              <a:rPr b="0" i="0" lang="es-CO" sz="1600" u="none" cap="none" strike="noStrike">
                <a:solidFill>
                  <a:schemeClr val="dk1"/>
                </a:solidFill>
                <a:latin typeface="Tahoma"/>
                <a:ea typeface="Tahoma"/>
                <a:cs typeface="Tahoma"/>
                <a:sym typeface="Tahoma"/>
              </a:rPr>
              <a:t>Con CHEC he aprendido a quererme y avalorarme  mas como persona </a:t>
            </a:r>
            <a:endParaRPr/>
          </a:p>
          <a:p>
            <a:pPr indent="-171450" lvl="0" marL="171450" marR="0" rtl="0" algn="just">
              <a:spcBef>
                <a:spcPts val="320"/>
              </a:spcBef>
              <a:spcAft>
                <a:spcPts val="0"/>
              </a:spcAft>
              <a:buClr>
                <a:schemeClr val="dk1"/>
              </a:buClr>
              <a:buSzPts val="1600"/>
              <a:buFont typeface="Arial"/>
              <a:buChar char="•"/>
            </a:pPr>
            <a:r>
              <a:rPr b="0" i="0" lang="es-CO" sz="1600" u="none" cap="none" strike="noStrike">
                <a:solidFill>
                  <a:schemeClr val="dk1"/>
                </a:solidFill>
                <a:latin typeface="Tahoma"/>
                <a:ea typeface="Tahoma"/>
                <a:cs typeface="Tahoma"/>
                <a:sym typeface="Tahoma"/>
              </a:rPr>
              <a:t>CHEC es uno de nuestros principales aliados.</a:t>
            </a:r>
            <a:endParaRPr/>
          </a:p>
        </p:txBody>
      </p:sp>
      <p:sp>
        <p:nvSpPr>
          <p:cNvPr id="545" name="Google Shape;545;p38"/>
          <p:cNvSpPr/>
          <p:nvPr/>
        </p:nvSpPr>
        <p:spPr>
          <a:xfrm>
            <a:off x="4446826" y="4581128"/>
            <a:ext cx="576064" cy="558892"/>
          </a:xfrm>
          <a:prstGeom prst="downArrow">
            <a:avLst>
              <a:gd fmla="val 50000" name="adj1"/>
              <a:gd fmla="val 50000" name="adj2"/>
            </a:avLst>
          </a:prstGeom>
          <a:solidFill>
            <a:srgbClr val="D8D8D8"/>
          </a:solidFill>
          <a:ln cap="flat" cmpd="sng" w="12700">
            <a:solidFill>
              <a:schemeClr val="dk2"/>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546" name="Google Shape;546;p38"/>
          <p:cNvSpPr txBox="1"/>
          <p:nvPr/>
        </p:nvSpPr>
        <p:spPr>
          <a:xfrm>
            <a:off x="2267744" y="5291879"/>
            <a:ext cx="5256584"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s-CO" sz="1800" u="none" cap="none" strike="noStrike">
                <a:solidFill>
                  <a:schemeClr val="dk1"/>
                </a:solidFill>
                <a:latin typeface="Calibri"/>
                <a:ea typeface="Calibri"/>
                <a:cs typeface="Calibri"/>
                <a:sym typeface="Calibri"/>
              </a:rPr>
              <a:t>Algunos testimonios de las personas participantes  en los diferentes procesos de involucramiento comunitario  con la  empresa</a:t>
            </a:r>
            <a:endParaRPr b="0" i="0" sz="1800" u="none" cap="none" strike="noStrike">
              <a:solidFill>
                <a:schemeClr val="dk1"/>
              </a:solidFill>
              <a:latin typeface="Calibri"/>
              <a:ea typeface="Calibri"/>
              <a:cs typeface="Calibri"/>
              <a:sym typeface="Calibri"/>
            </a:endParaRPr>
          </a:p>
        </p:txBody>
      </p:sp>
      <p:sp>
        <p:nvSpPr>
          <p:cNvPr id="547" name="Google Shape;547;p38"/>
          <p:cNvSpPr txBox="1"/>
          <p:nvPr/>
        </p:nvSpPr>
        <p:spPr>
          <a:xfrm>
            <a:off x="3293597" y="1220639"/>
            <a:ext cx="280831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800" u="none" cap="none" strike="noStrike">
                <a:solidFill>
                  <a:schemeClr val="dk1"/>
                </a:solidFill>
                <a:latin typeface="Calibri"/>
                <a:ea typeface="Calibri"/>
                <a:cs typeface="Calibri"/>
                <a:sym typeface="Calibri"/>
              </a:rPr>
              <a:t>14 Nodos Seleccionados </a:t>
            </a:r>
            <a:endParaRPr/>
          </a:p>
        </p:txBody>
      </p:sp>
      <p:sp>
        <p:nvSpPr>
          <p:cNvPr id="548" name="Google Shape;548;p38"/>
          <p:cNvSpPr/>
          <p:nvPr/>
        </p:nvSpPr>
        <p:spPr>
          <a:xfrm rot="-5400000">
            <a:off x="-3136610" y="3136614"/>
            <a:ext cx="6858000" cy="584775"/>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Impacto en Nodos </a:t>
            </a:r>
            <a:endParaRPr b="0" i="0" sz="2800" u="none" cap="none" strike="noStrike">
              <a:solidFill>
                <a:schemeClr val="lt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39"/>
          <p:cNvSpPr/>
          <p:nvPr/>
        </p:nvSpPr>
        <p:spPr>
          <a:xfrm rot="-5400000">
            <a:off x="-3136610" y="3136614"/>
            <a:ext cx="6858000" cy="584775"/>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Avances Manizales</a:t>
            </a:r>
            <a:endParaRPr b="0" i="0" sz="2800" u="none" cap="none" strike="noStrike">
              <a:solidFill>
                <a:schemeClr val="lt1"/>
              </a:solidFill>
              <a:latin typeface="Calibri"/>
              <a:ea typeface="Calibri"/>
              <a:cs typeface="Calibri"/>
              <a:sym typeface="Calibri"/>
            </a:endParaRPr>
          </a:p>
        </p:txBody>
      </p:sp>
      <p:sp>
        <p:nvSpPr>
          <p:cNvPr id="554" name="Google Shape;554;p39"/>
          <p:cNvSpPr txBox="1"/>
          <p:nvPr/>
        </p:nvSpPr>
        <p:spPr>
          <a:xfrm>
            <a:off x="2195736" y="936673"/>
            <a:ext cx="4484856"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2800" u="none" cap="none" strike="noStrike">
                <a:solidFill>
                  <a:srgbClr val="00782C"/>
                </a:solidFill>
                <a:latin typeface="Calibri"/>
                <a:ea typeface="Calibri"/>
                <a:cs typeface="Calibri"/>
                <a:sym typeface="Calibri"/>
              </a:rPr>
              <a:t>Municipio de Manizales</a:t>
            </a:r>
            <a:endParaRPr/>
          </a:p>
        </p:txBody>
      </p:sp>
      <p:pic>
        <p:nvPicPr>
          <p:cNvPr id="555" name="Google Shape;555;p39"/>
          <p:cNvPicPr preferRelativeResize="0"/>
          <p:nvPr/>
        </p:nvPicPr>
        <p:blipFill rotWithShape="1">
          <a:blip r:embed="rId3">
            <a:alphaModFix/>
          </a:blip>
          <a:srcRect b="0" l="0" r="0" t="0"/>
          <a:stretch/>
        </p:blipFill>
        <p:spPr>
          <a:xfrm>
            <a:off x="827584" y="2132856"/>
            <a:ext cx="4946724" cy="3273351"/>
          </a:xfrm>
          <a:prstGeom prst="rect">
            <a:avLst/>
          </a:prstGeom>
          <a:noFill/>
          <a:ln>
            <a:noFill/>
          </a:ln>
        </p:spPr>
      </p:pic>
      <p:pic>
        <p:nvPicPr>
          <p:cNvPr id="556" name="Google Shape;556;p39"/>
          <p:cNvPicPr preferRelativeResize="0"/>
          <p:nvPr/>
        </p:nvPicPr>
        <p:blipFill rotWithShape="1">
          <a:blip r:embed="rId4">
            <a:alphaModFix/>
          </a:blip>
          <a:srcRect b="0" l="0" r="0" t="0"/>
          <a:stretch/>
        </p:blipFill>
        <p:spPr>
          <a:xfrm>
            <a:off x="5774308" y="2625553"/>
            <a:ext cx="3054538" cy="228795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 name="Shape 39"/>
        <p:cNvGrpSpPr/>
        <p:nvPr/>
      </p:nvGrpSpPr>
      <p:grpSpPr>
        <a:xfrm>
          <a:off x="0" y="0"/>
          <a:ext cx="0" cy="0"/>
          <a:chOff x="0" y="0"/>
          <a:chExt cx="0" cy="0"/>
        </a:xfrm>
      </p:grpSpPr>
      <p:sp>
        <p:nvSpPr>
          <p:cNvPr id="40" name="Google Shape;40;p4"/>
          <p:cNvSpPr/>
          <p:nvPr/>
        </p:nvSpPr>
        <p:spPr>
          <a:xfrm rot="-5400000">
            <a:off x="-3136647" y="3136652"/>
            <a:ext cx="6858000" cy="584700"/>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Fundamentos teóricos</a:t>
            </a:r>
            <a:endParaRPr b="0" i="0" sz="2800" u="none" cap="none" strike="noStrike">
              <a:solidFill>
                <a:schemeClr val="lt1"/>
              </a:solidFill>
              <a:latin typeface="Calibri"/>
              <a:ea typeface="Calibri"/>
              <a:cs typeface="Calibri"/>
              <a:sym typeface="Calibri"/>
            </a:endParaRPr>
          </a:p>
        </p:txBody>
      </p:sp>
      <p:grpSp>
        <p:nvGrpSpPr>
          <p:cNvPr id="41" name="Google Shape;41;p4"/>
          <p:cNvGrpSpPr/>
          <p:nvPr/>
        </p:nvGrpSpPr>
        <p:grpSpPr>
          <a:xfrm>
            <a:off x="6907052" y="2060848"/>
            <a:ext cx="1800300" cy="1906349"/>
            <a:chOff x="5076056" y="2386718"/>
            <a:chExt cx="1800300" cy="1906349"/>
          </a:xfrm>
        </p:grpSpPr>
        <p:sp>
          <p:nvSpPr>
            <p:cNvPr id="42" name="Google Shape;42;p4"/>
            <p:cNvSpPr/>
            <p:nvPr/>
          </p:nvSpPr>
          <p:spPr>
            <a:xfrm>
              <a:off x="5220072" y="3092767"/>
              <a:ext cx="1512300" cy="1200300"/>
            </a:xfrm>
            <a:prstGeom prst="rect">
              <a:avLst/>
            </a:prstGeom>
            <a:noFill/>
            <a:ln>
              <a:noFill/>
            </a:ln>
          </p:spPr>
          <p:txBody>
            <a:bodyPr anchorCtr="0" anchor="t" bIns="45700" lIns="91425" spcFirstLastPara="1" rIns="91425" wrap="square" tIns="45700">
              <a:spAutoFit/>
            </a:bodyPr>
            <a:lstStyle/>
            <a:p>
              <a:pPr indent="-285750" lvl="0" marL="285750" marR="0" rtl="0" algn="just">
                <a:spcBef>
                  <a:spcPts val="0"/>
                </a:spcBef>
                <a:spcAft>
                  <a:spcPts val="0"/>
                </a:spcAft>
                <a:buClr>
                  <a:schemeClr val="dk1"/>
                </a:buClr>
                <a:buSzPts val="1800"/>
                <a:buFont typeface="Arial"/>
                <a:buChar char="•"/>
              </a:pPr>
              <a:r>
                <a:rPr b="0" i="0" lang="es-CO" sz="1800" u="none" cap="none" strike="noStrike">
                  <a:solidFill>
                    <a:schemeClr val="dk1"/>
                  </a:solidFill>
                  <a:latin typeface="Arial"/>
                  <a:ea typeface="Arial"/>
                  <a:cs typeface="Arial"/>
                  <a:sym typeface="Arial"/>
                </a:rPr>
                <a:t>Personas</a:t>
              </a:r>
              <a:endParaRPr/>
            </a:p>
            <a:p>
              <a:pPr indent="-285750" lvl="0" marL="285750" marR="0" rtl="0" algn="just">
                <a:spcBef>
                  <a:spcPts val="0"/>
                </a:spcBef>
                <a:spcAft>
                  <a:spcPts val="0"/>
                </a:spcAft>
                <a:buClr>
                  <a:schemeClr val="dk1"/>
                </a:buClr>
                <a:buSzPts val="1800"/>
                <a:buFont typeface="Arial"/>
                <a:buChar char="•"/>
              </a:pPr>
              <a:r>
                <a:rPr b="0" i="0" lang="es-CO" sz="1800" u="none" cap="none" strike="noStrike">
                  <a:solidFill>
                    <a:schemeClr val="dk1"/>
                  </a:solidFill>
                  <a:latin typeface="Arial"/>
                  <a:ea typeface="Arial"/>
                  <a:cs typeface="Arial"/>
                  <a:sym typeface="Arial"/>
                </a:rPr>
                <a:t>Hábitos</a:t>
              </a:r>
              <a:endParaRPr/>
            </a:p>
            <a:p>
              <a:pPr indent="-285750" lvl="0" marL="285750" marR="0" rtl="0" algn="just">
                <a:spcBef>
                  <a:spcPts val="0"/>
                </a:spcBef>
                <a:spcAft>
                  <a:spcPts val="0"/>
                </a:spcAft>
                <a:buClr>
                  <a:schemeClr val="dk1"/>
                </a:buClr>
                <a:buSzPts val="1800"/>
                <a:buFont typeface="Arial"/>
                <a:buChar char="•"/>
              </a:pPr>
              <a:r>
                <a:rPr b="0" i="0" lang="es-CO" sz="1800" u="none" cap="none" strike="noStrike">
                  <a:solidFill>
                    <a:schemeClr val="dk1"/>
                  </a:solidFill>
                  <a:latin typeface="Arial"/>
                  <a:ea typeface="Arial"/>
                  <a:cs typeface="Arial"/>
                  <a:sym typeface="Arial"/>
                </a:rPr>
                <a:t>Controles</a:t>
              </a:r>
              <a:endParaRPr/>
            </a:p>
            <a:p>
              <a:pPr indent="-285750" lvl="0" marL="285750" marR="0" rtl="0" algn="just">
                <a:spcBef>
                  <a:spcPts val="0"/>
                </a:spcBef>
                <a:spcAft>
                  <a:spcPts val="0"/>
                </a:spcAft>
                <a:buClr>
                  <a:schemeClr val="dk1"/>
                </a:buClr>
                <a:buSzPts val="1800"/>
                <a:buFont typeface="Arial"/>
                <a:buChar char="•"/>
              </a:pPr>
              <a:r>
                <a:rPr b="0" i="0" lang="es-CO" sz="1800" u="none" cap="none" strike="noStrike">
                  <a:solidFill>
                    <a:schemeClr val="dk1"/>
                  </a:solidFill>
                  <a:latin typeface="Arial"/>
                  <a:ea typeface="Arial"/>
                  <a:cs typeface="Arial"/>
                  <a:sym typeface="Arial"/>
                </a:rPr>
                <a:t>Normas.</a:t>
              </a:r>
              <a:endParaRPr b="0" i="0" sz="1800" u="none" cap="none" strike="noStrike">
                <a:solidFill>
                  <a:schemeClr val="dk1"/>
                </a:solidFill>
                <a:latin typeface="Arial"/>
                <a:ea typeface="Arial"/>
                <a:cs typeface="Arial"/>
                <a:sym typeface="Arial"/>
              </a:endParaRPr>
            </a:p>
          </p:txBody>
        </p:sp>
        <p:sp>
          <p:nvSpPr>
            <p:cNvPr id="43" name="Google Shape;43;p4"/>
            <p:cNvSpPr/>
            <p:nvPr/>
          </p:nvSpPr>
          <p:spPr>
            <a:xfrm>
              <a:off x="5076056" y="2386718"/>
              <a:ext cx="1800300" cy="646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800" u="none" cap="none" strike="noStrike">
                  <a:solidFill>
                    <a:schemeClr val="dk1"/>
                  </a:solidFill>
                  <a:latin typeface="Arial"/>
                  <a:ea typeface="Arial"/>
                  <a:cs typeface="Arial"/>
                  <a:sym typeface="Arial"/>
                </a:rPr>
                <a:t>Fuerzas </a:t>
              </a:r>
              <a:endParaRPr/>
            </a:p>
            <a:p>
              <a:pPr indent="0" lvl="0" marL="0" marR="0" rtl="0" algn="ctr">
                <a:spcBef>
                  <a:spcPts val="0"/>
                </a:spcBef>
                <a:spcAft>
                  <a:spcPts val="0"/>
                </a:spcAft>
                <a:buNone/>
              </a:pPr>
              <a:r>
                <a:rPr b="1" i="0" lang="es-CO" sz="1800" u="none" cap="none" strike="noStrike">
                  <a:solidFill>
                    <a:schemeClr val="dk1"/>
                  </a:solidFill>
                  <a:latin typeface="Arial"/>
                  <a:ea typeface="Arial"/>
                  <a:cs typeface="Arial"/>
                  <a:sym typeface="Arial"/>
                </a:rPr>
                <a:t>que Refrenan</a:t>
              </a:r>
              <a:endParaRPr b="1" i="0" sz="1800" u="none" cap="none" strike="noStrike">
                <a:solidFill>
                  <a:schemeClr val="dk1"/>
                </a:solidFill>
                <a:latin typeface="Arial"/>
                <a:ea typeface="Arial"/>
                <a:cs typeface="Arial"/>
                <a:sym typeface="Arial"/>
              </a:endParaRPr>
            </a:p>
          </p:txBody>
        </p:sp>
      </p:grpSp>
      <p:grpSp>
        <p:nvGrpSpPr>
          <p:cNvPr id="44" name="Google Shape;44;p4"/>
          <p:cNvGrpSpPr/>
          <p:nvPr/>
        </p:nvGrpSpPr>
        <p:grpSpPr>
          <a:xfrm>
            <a:off x="3563882" y="908720"/>
            <a:ext cx="432054" cy="3991680"/>
            <a:chOff x="3563882" y="908720"/>
            <a:chExt cx="432054" cy="3991680"/>
          </a:xfrm>
        </p:grpSpPr>
        <p:sp>
          <p:nvSpPr>
            <p:cNvPr id="45" name="Google Shape;45;p4"/>
            <p:cNvSpPr/>
            <p:nvPr/>
          </p:nvSpPr>
          <p:spPr>
            <a:xfrm rot="5400000">
              <a:off x="1784069" y="2688533"/>
              <a:ext cx="3991680" cy="432054"/>
            </a:xfrm>
            <a:prstGeom prst="flowChartTerminator">
              <a:avLst/>
            </a:prstGeom>
            <a:solidFill>
              <a:srgbClr val="F2F2F2"/>
            </a:solidFill>
            <a:ln cap="flat" cmpd="sng" w="12700">
              <a:solidFill>
                <a:schemeClr val="dk1"/>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46" name="Google Shape;46;p4"/>
            <p:cNvSpPr/>
            <p:nvPr/>
          </p:nvSpPr>
          <p:spPr>
            <a:xfrm rot="-5400000">
              <a:off x="2890555" y="2833822"/>
              <a:ext cx="1841400" cy="3693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s-CO" sz="1800" u="none" cap="none" strike="noStrike">
                  <a:solidFill>
                    <a:schemeClr val="dk1"/>
                  </a:solidFill>
                  <a:latin typeface="Arial"/>
                  <a:ea typeface="Arial"/>
                  <a:cs typeface="Arial"/>
                  <a:sym typeface="Arial"/>
                </a:rPr>
                <a:t>“Status   Quo”</a:t>
              </a:r>
              <a:endParaRPr b="1" i="0" sz="1800" u="none" cap="none" strike="noStrike">
                <a:solidFill>
                  <a:schemeClr val="dk1"/>
                </a:solidFill>
                <a:latin typeface="Arial"/>
                <a:ea typeface="Arial"/>
                <a:cs typeface="Arial"/>
                <a:sym typeface="Arial"/>
              </a:endParaRPr>
            </a:p>
          </p:txBody>
        </p:sp>
      </p:grpSp>
      <p:sp>
        <p:nvSpPr>
          <p:cNvPr id="47" name="Google Shape;47;p4"/>
          <p:cNvSpPr/>
          <p:nvPr/>
        </p:nvSpPr>
        <p:spPr>
          <a:xfrm rot="10800000">
            <a:off x="4212048" y="2508768"/>
            <a:ext cx="792000" cy="769200"/>
          </a:xfrm>
          <a:prstGeom prst="rightArrow">
            <a:avLst>
              <a:gd fmla="val 50000" name="adj1"/>
              <a:gd fmla="val 50000" name="adj2"/>
            </a:avLst>
          </a:prstGeom>
          <a:solidFill>
            <a:srgbClr val="78B832"/>
          </a:solidFill>
          <a:ln cap="flat" cmpd="sng" w="12700">
            <a:solidFill>
              <a:schemeClr val="dk2"/>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pic>
        <p:nvPicPr>
          <p:cNvPr id="48" name="Google Shape;48;p4"/>
          <p:cNvPicPr preferRelativeResize="0"/>
          <p:nvPr/>
        </p:nvPicPr>
        <p:blipFill rotWithShape="1">
          <a:blip r:embed="rId3">
            <a:alphaModFix/>
          </a:blip>
          <a:srcRect b="0" l="0" r="0" t="0"/>
          <a:stretch/>
        </p:blipFill>
        <p:spPr>
          <a:xfrm flipH="1">
            <a:off x="4982199" y="2161155"/>
            <a:ext cx="1705146" cy="1616075"/>
          </a:xfrm>
          <a:prstGeom prst="rect">
            <a:avLst/>
          </a:prstGeom>
          <a:noFill/>
          <a:ln>
            <a:noFill/>
          </a:ln>
        </p:spPr>
      </p:pic>
      <p:sp>
        <p:nvSpPr>
          <p:cNvPr id="49" name="Google Shape;49;p4"/>
          <p:cNvSpPr/>
          <p:nvPr/>
        </p:nvSpPr>
        <p:spPr>
          <a:xfrm>
            <a:off x="2540126" y="1298945"/>
            <a:ext cx="872100" cy="660000"/>
          </a:xfrm>
          <a:prstGeom prst="stripedRightArrow">
            <a:avLst>
              <a:gd fmla="val 50000" name="adj1"/>
              <a:gd fmla="val 50000" name="adj2"/>
            </a:avLst>
          </a:prstGeom>
          <a:solidFill>
            <a:srgbClr val="00782C"/>
          </a:solidFill>
          <a:ln cap="flat" cmpd="sng" w="12700">
            <a:solidFill>
              <a:schemeClr val="lt1"/>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50" name="Google Shape;50;p4"/>
          <p:cNvSpPr/>
          <p:nvPr/>
        </p:nvSpPr>
        <p:spPr>
          <a:xfrm>
            <a:off x="2500117" y="3777230"/>
            <a:ext cx="872100" cy="660000"/>
          </a:xfrm>
          <a:prstGeom prst="stripedRightArrow">
            <a:avLst>
              <a:gd fmla="val 50000" name="adj1"/>
              <a:gd fmla="val 50000" name="adj2"/>
            </a:avLst>
          </a:prstGeom>
          <a:solidFill>
            <a:srgbClr val="00782C"/>
          </a:solidFill>
          <a:ln cap="flat" cmpd="sng" w="12700">
            <a:solidFill>
              <a:schemeClr val="lt1"/>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51" name="Google Shape;51;p4"/>
          <p:cNvSpPr txBox="1"/>
          <p:nvPr/>
        </p:nvSpPr>
        <p:spPr>
          <a:xfrm>
            <a:off x="1187624" y="5187712"/>
            <a:ext cx="7128900" cy="646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800" u="none" cap="none" strike="noStrike">
                <a:solidFill>
                  <a:schemeClr val="dk1"/>
                </a:solidFill>
                <a:latin typeface="Arial"/>
                <a:ea typeface="Arial"/>
                <a:cs typeface="Arial"/>
                <a:sym typeface="Arial"/>
              </a:rPr>
              <a:t>Para que ocurra un cambio las fuerzas impulsoras deben exceder las fuerzas que refrenan, cambiando así el equilibrio</a:t>
            </a:r>
            <a:endParaRPr/>
          </a:p>
        </p:txBody>
      </p:sp>
      <p:sp>
        <p:nvSpPr>
          <p:cNvPr id="52" name="Google Shape;52;p4"/>
          <p:cNvSpPr/>
          <p:nvPr/>
        </p:nvSpPr>
        <p:spPr>
          <a:xfrm>
            <a:off x="5994944" y="6237312"/>
            <a:ext cx="1384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800" u="none" cap="none" strike="noStrike">
                <a:solidFill>
                  <a:schemeClr val="dk1"/>
                </a:solidFill>
                <a:latin typeface="Arial"/>
                <a:ea typeface="Arial"/>
                <a:cs typeface="Arial"/>
                <a:sym typeface="Arial"/>
              </a:rPr>
              <a:t>Kurt Lewin</a:t>
            </a:r>
            <a:endParaRPr b="1" i="0" sz="1800" u="none" cap="none" strike="noStrike">
              <a:solidFill>
                <a:schemeClr val="dk1"/>
              </a:solidFill>
              <a:latin typeface="Arial"/>
              <a:ea typeface="Arial"/>
              <a:cs typeface="Arial"/>
              <a:sym typeface="Arial"/>
            </a:endParaRPr>
          </a:p>
        </p:txBody>
      </p:sp>
      <p:grpSp>
        <p:nvGrpSpPr>
          <p:cNvPr id="53" name="Google Shape;53;p4"/>
          <p:cNvGrpSpPr/>
          <p:nvPr/>
        </p:nvGrpSpPr>
        <p:grpSpPr>
          <a:xfrm>
            <a:off x="760506" y="2057477"/>
            <a:ext cx="2611629" cy="1940527"/>
            <a:chOff x="760506" y="2057477"/>
            <a:chExt cx="2611629" cy="1940527"/>
          </a:xfrm>
        </p:grpSpPr>
        <p:sp>
          <p:nvSpPr>
            <p:cNvPr id="54" name="Google Shape;54;p4"/>
            <p:cNvSpPr/>
            <p:nvPr/>
          </p:nvSpPr>
          <p:spPr>
            <a:xfrm>
              <a:off x="2580135" y="2494974"/>
              <a:ext cx="792000" cy="769200"/>
            </a:xfrm>
            <a:prstGeom prst="rightArrow">
              <a:avLst>
                <a:gd fmla="val 50000" name="adj1"/>
                <a:gd fmla="val 50000" name="adj2"/>
              </a:avLst>
            </a:prstGeom>
            <a:solidFill>
              <a:srgbClr val="78B832"/>
            </a:solidFill>
            <a:ln cap="flat" cmpd="sng" w="12700">
              <a:solidFill>
                <a:schemeClr val="dk2"/>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grpSp>
          <p:nvGrpSpPr>
            <p:cNvPr id="55" name="Google Shape;55;p4"/>
            <p:cNvGrpSpPr/>
            <p:nvPr/>
          </p:nvGrpSpPr>
          <p:grpSpPr>
            <a:xfrm>
              <a:off x="760506" y="2057477"/>
              <a:ext cx="1616100" cy="1940527"/>
              <a:chOff x="760506" y="2057477"/>
              <a:chExt cx="1616100" cy="1940527"/>
            </a:xfrm>
          </p:grpSpPr>
          <p:sp>
            <p:nvSpPr>
              <p:cNvPr id="56" name="Google Shape;56;p4"/>
              <p:cNvSpPr/>
              <p:nvPr/>
            </p:nvSpPr>
            <p:spPr>
              <a:xfrm>
                <a:off x="760506" y="2057477"/>
                <a:ext cx="1616100" cy="646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800" u="none" cap="none" strike="noStrike">
                    <a:solidFill>
                      <a:schemeClr val="dk1"/>
                    </a:solidFill>
                    <a:latin typeface="Arial"/>
                    <a:ea typeface="Arial"/>
                    <a:cs typeface="Arial"/>
                    <a:sym typeface="Arial"/>
                  </a:rPr>
                  <a:t>Fuerzas </a:t>
                </a:r>
                <a:endParaRPr/>
              </a:p>
              <a:p>
                <a:pPr indent="0" lvl="0" marL="0" marR="0" rtl="0" algn="ctr">
                  <a:spcBef>
                    <a:spcPts val="0"/>
                  </a:spcBef>
                  <a:spcAft>
                    <a:spcPts val="0"/>
                  </a:spcAft>
                  <a:buNone/>
                </a:pPr>
                <a:r>
                  <a:rPr b="1" i="0" lang="es-CO" sz="1800" u="none" cap="none" strike="noStrike">
                    <a:solidFill>
                      <a:schemeClr val="dk1"/>
                    </a:solidFill>
                    <a:latin typeface="Arial"/>
                    <a:ea typeface="Arial"/>
                    <a:cs typeface="Arial"/>
                    <a:sym typeface="Arial"/>
                  </a:rPr>
                  <a:t>Impulsoras</a:t>
                </a:r>
                <a:endParaRPr b="1" i="0" sz="1800" u="none" cap="none" strike="noStrike">
                  <a:solidFill>
                    <a:schemeClr val="dk1"/>
                  </a:solidFill>
                  <a:latin typeface="Arial"/>
                  <a:ea typeface="Arial"/>
                  <a:cs typeface="Arial"/>
                  <a:sym typeface="Arial"/>
                </a:endParaRPr>
              </a:p>
            </p:txBody>
          </p:sp>
          <p:pic>
            <p:nvPicPr>
              <p:cNvPr id="57" name="Google Shape;57;p4"/>
              <p:cNvPicPr preferRelativeResize="0"/>
              <p:nvPr/>
            </p:nvPicPr>
            <p:blipFill rotWithShape="1">
              <a:blip r:embed="rId4">
                <a:alphaModFix/>
              </a:blip>
              <a:srcRect b="0" l="0" r="0" t="0"/>
              <a:stretch/>
            </p:blipFill>
            <p:spPr>
              <a:xfrm flipH="1">
                <a:off x="788664" y="2736118"/>
                <a:ext cx="1393913" cy="1261886"/>
              </a:xfrm>
              <a:prstGeom prst="rect">
                <a:avLst/>
              </a:prstGeom>
              <a:noFill/>
              <a:ln>
                <a:noFill/>
              </a:ln>
            </p:spPr>
          </p:pic>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
                                        </p:tgtEl>
                                        <p:attrNameLst>
                                          <p:attrName>style.visibility</p:attrName>
                                        </p:attrNameLst>
                                      </p:cBhvr>
                                      <p:to>
                                        <p:strVal val="visible"/>
                                      </p:to>
                                    </p:set>
                                    <p:animEffect filter="fade" transition="in">
                                      <p:cBhvr>
                                        <p:cTn dur="500"/>
                                        <p:tgtEl>
                                          <p:spTgt spid="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
                                        </p:tgtEl>
                                        <p:attrNameLst>
                                          <p:attrName>style.visibility</p:attrName>
                                        </p:attrNameLst>
                                      </p:cBhvr>
                                      <p:to>
                                        <p:strVal val="visible"/>
                                      </p:to>
                                    </p:set>
                                    <p:animEffect filter="fade" transition="in">
                                      <p:cBhvr>
                                        <p:cTn dur="500"/>
                                        <p:tgtEl>
                                          <p:spTgt spid="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
                                        </p:tgtEl>
                                        <p:attrNameLst>
                                          <p:attrName>style.visibility</p:attrName>
                                        </p:attrNameLst>
                                      </p:cBhvr>
                                      <p:to>
                                        <p:strVal val="visible"/>
                                      </p:to>
                                    </p:set>
                                    <p:animEffect filter="fade" transition="in">
                                      <p:cBhvr>
                                        <p:cTn dur="500"/>
                                        <p:tgtEl>
                                          <p:spTgt spid="47"/>
                                        </p:tgtEl>
                                      </p:cBhvr>
                                    </p:animEffect>
                                  </p:childTnLst>
                                </p:cTn>
                              </p:par>
                              <p:par>
                                <p:cTn fill="hold" nodeType="withEffect" presetClass="entr" presetID="10" presetSubtype="0">
                                  <p:stCondLst>
                                    <p:cond delay="0"/>
                                  </p:stCondLst>
                                  <p:childTnLst>
                                    <p:set>
                                      <p:cBhvr>
                                        <p:cTn dur="1" fill="hold">
                                          <p:stCondLst>
                                            <p:cond delay="0"/>
                                          </p:stCondLst>
                                        </p:cTn>
                                        <p:tgtEl>
                                          <p:spTgt spid="48"/>
                                        </p:tgtEl>
                                        <p:attrNameLst>
                                          <p:attrName>style.visibility</p:attrName>
                                        </p:attrNameLst>
                                      </p:cBhvr>
                                      <p:to>
                                        <p:strVal val="visible"/>
                                      </p:to>
                                    </p:set>
                                    <p:animEffect filter="fade" transition="in">
                                      <p:cBhvr>
                                        <p:cTn dur="500"/>
                                        <p:tgtEl>
                                          <p:spTgt spid="48"/>
                                        </p:tgtEl>
                                      </p:cBhvr>
                                    </p:animEffect>
                                  </p:childTnLst>
                                </p:cTn>
                              </p:par>
                              <p:par>
                                <p:cTn fill="hold" nodeType="withEffect" presetClass="entr" presetID="10" presetSubtype="0">
                                  <p:stCondLst>
                                    <p:cond delay="0"/>
                                  </p:stCondLst>
                                  <p:childTnLst>
                                    <p:set>
                                      <p:cBhvr>
                                        <p:cTn dur="1" fill="hold">
                                          <p:stCondLst>
                                            <p:cond delay="0"/>
                                          </p:stCondLst>
                                        </p:cTn>
                                        <p:tgtEl>
                                          <p:spTgt spid="41"/>
                                        </p:tgtEl>
                                        <p:attrNameLst>
                                          <p:attrName>style.visibility</p:attrName>
                                        </p:attrNameLst>
                                      </p:cBhvr>
                                      <p:to>
                                        <p:strVal val="visible"/>
                                      </p:to>
                                    </p:set>
                                    <p:animEffect filter="fade" transition="in">
                                      <p:cBhvr>
                                        <p:cTn dur="500"/>
                                        <p:tgtEl>
                                          <p:spTgt spid="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40"/>
          <p:cNvSpPr/>
          <p:nvPr/>
        </p:nvSpPr>
        <p:spPr>
          <a:xfrm rot="-5400000">
            <a:off x="-3136610" y="3136614"/>
            <a:ext cx="6858000" cy="584775"/>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Avances Manizales</a:t>
            </a:r>
            <a:endParaRPr b="0" i="0" sz="2800" u="none" cap="none" strike="noStrike">
              <a:solidFill>
                <a:schemeClr val="lt1"/>
              </a:solidFill>
              <a:latin typeface="Calibri"/>
              <a:ea typeface="Calibri"/>
              <a:cs typeface="Calibri"/>
              <a:sym typeface="Calibri"/>
            </a:endParaRPr>
          </a:p>
        </p:txBody>
      </p:sp>
      <p:pic>
        <p:nvPicPr>
          <p:cNvPr id="562" name="Google Shape;562;p40"/>
          <p:cNvPicPr preferRelativeResize="0"/>
          <p:nvPr/>
        </p:nvPicPr>
        <p:blipFill rotWithShape="1">
          <a:blip r:embed="rId3">
            <a:alphaModFix/>
          </a:blip>
          <a:srcRect b="0" l="0" r="0" t="0"/>
          <a:stretch/>
        </p:blipFill>
        <p:spPr>
          <a:xfrm>
            <a:off x="1036934" y="3501008"/>
            <a:ext cx="1302818" cy="954370"/>
          </a:xfrm>
          <a:prstGeom prst="rect">
            <a:avLst/>
          </a:prstGeom>
          <a:noFill/>
          <a:ln>
            <a:noFill/>
          </a:ln>
        </p:spPr>
      </p:pic>
      <p:pic>
        <p:nvPicPr>
          <p:cNvPr descr="http://blog.neositios.com/wp-content/uploads/2010/04/13.jpg" id="563" name="Google Shape;563;p40"/>
          <p:cNvPicPr preferRelativeResize="0"/>
          <p:nvPr/>
        </p:nvPicPr>
        <p:blipFill rotWithShape="1">
          <a:blip r:embed="rId4">
            <a:alphaModFix/>
          </a:blip>
          <a:srcRect b="0" l="0" r="0" t="0"/>
          <a:stretch/>
        </p:blipFill>
        <p:spPr>
          <a:xfrm>
            <a:off x="2843808" y="2485398"/>
            <a:ext cx="956766" cy="871594"/>
          </a:xfrm>
          <a:prstGeom prst="rect">
            <a:avLst/>
          </a:prstGeom>
          <a:noFill/>
          <a:ln>
            <a:noFill/>
          </a:ln>
        </p:spPr>
      </p:pic>
      <p:cxnSp>
        <p:nvCxnSpPr>
          <p:cNvPr id="564" name="Google Shape;564;p40"/>
          <p:cNvCxnSpPr>
            <a:stCxn id="562" idx="3"/>
            <a:endCxn id="563" idx="1"/>
          </p:cNvCxnSpPr>
          <p:nvPr/>
        </p:nvCxnSpPr>
        <p:spPr>
          <a:xfrm flipH="1" rot="10800000">
            <a:off x="2339752" y="2921293"/>
            <a:ext cx="504000" cy="1056900"/>
          </a:xfrm>
          <a:prstGeom prst="straightConnector1">
            <a:avLst/>
          </a:prstGeom>
          <a:noFill/>
          <a:ln cap="flat" cmpd="sng" w="12700">
            <a:solidFill>
              <a:schemeClr val="dk2"/>
            </a:solidFill>
            <a:prstDash val="dot"/>
            <a:round/>
            <a:headEnd len="sm" w="sm" type="none"/>
            <a:tailEnd len="med" w="med" type="stealth"/>
          </a:ln>
        </p:spPr>
      </p:cxnSp>
      <p:cxnSp>
        <p:nvCxnSpPr>
          <p:cNvPr id="565" name="Google Shape;565;p40"/>
          <p:cNvCxnSpPr>
            <a:stCxn id="562" idx="3"/>
            <a:endCxn id="566" idx="1"/>
          </p:cNvCxnSpPr>
          <p:nvPr/>
        </p:nvCxnSpPr>
        <p:spPr>
          <a:xfrm>
            <a:off x="2339752" y="3978193"/>
            <a:ext cx="288000" cy="1406400"/>
          </a:xfrm>
          <a:prstGeom prst="straightConnector1">
            <a:avLst/>
          </a:prstGeom>
          <a:noFill/>
          <a:ln cap="flat" cmpd="sng" w="12700">
            <a:solidFill>
              <a:schemeClr val="dk2"/>
            </a:solidFill>
            <a:prstDash val="dot"/>
            <a:round/>
            <a:headEnd len="sm" w="sm" type="none"/>
            <a:tailEnd len="med" w="med" type="stealth"/>
          </a:ln>
        </p:spPr>
      </p:cxnSp>
      <p:sp>
        <p:nvSpPr>
          <p:cNvPr id="567" name="Google Shape;567;p40"/>
          <p:cNvSpPr/>
          <p:nvPr/>
        </p:nvSpPr>
        <p:spPr>
          <a:xfrm>
            <a:off x="2937752" y="1340768"/>
            <a:ext cx="1417177" cy="720080"/>
          </a:xfrm>
          <a:prstGeom prst="roundRect">
            <a:avLst>
              <a:gd fmla="val 16667" name="adj"/>
            </a:avLst>
          </a:prstGeom>
          <a:solidFill>
            <a:srgbClr val="D8D8D8"/>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000000"/>
                </a:solidFill>
                <a:latin typeface="Arial"/>
                <a:ea typeface="Arial"/>
                <a:cs typeface="Arial"/>
                <a:sym typeface="Arial"/>
              </a:rPr>
              <a:t>Actores Sociales</a:t>
            </a:r>
            <a:endParaRPr b="1" i="0" sz="1800" u="none" cap="none" strike="noStrike">
              <a:solidFill>
                <a:srgbClr val="000000"/>
              </a:solidFill>
              <a:latin typeface="Arial"/>
              <a:ea typeface="Arial"/>
              <a:cs typeface="Arial"/>
              <a:sym typeface="Arial"/>
            </a:endParaRPr>
          </a:p>
        </p:txBody>
      </p:sp>
      <p:sp>
        <p:nvSpPr>
          <p:cNvPr id="568" name="Google Shape;568;p40"/>
          <p:cNvSpPr/>
          <p:nvPr/>
        </p:nvSpPr>
        <p:spPr>
          <a:xfrm>
            <a:off x="4904593" y="1484784"/>
            <a:ext cx="1512168" cy="450775"/>
          </a:xfrm>
          <a:prstGeom prst="roundRect">
            <a:avLst>
              <a:gd fmla="val 16667" name="adj"/>
            </a:avLst>
          </a:prstGeom>
          <a:solidFill>
            <a:srgbClr val="D8D8D8"/>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rgbClr val="000000"/>
                </a:solidFill>
                <a:latin typeface="Arial"/>
                <a:ea typeface="Arial"/>
                <a:cs typeface="Arial"/>
                <a:sym typeface="Arial"/>
              </a:rPr>
              <a:t>Iniciativas</a:t>
            </a:r>
            <a:endParaRPr b="1" i="0" sz="1800" u="none" cap="none" strike="noStrike">
              <a:solidFill>
                <a:srgbClr val="000000"/>
              </a:solidFill>
              <a:latin typeface="Arial"/>
              <a:ea typeface="Arial"/>
              <a:cs typeface="Arial"/>
              <a:sym typeface="Arial"/>
            </a:endParaRPr>
          </a:p>
        </p:txBody>
      </p:sp>
      <p:pic>
        <p:nvPicPr>
          <p:cNvPr descr="C:\Users\fhenaori\Pictures\imagesCA30VE05.jpg" id="569" name="Google Shape;569;p40"/>
          <p:cNvPicPr preferRelativeResize="0"/>
          <p:nvPr/>
        </p:nvPicPr>
        <p:blipFill rotWithShape="1">
          <a:blip r:embed="rId5">
            <a:alphaModFix/>
          </a:blip>
          <a:srcRect b="0" l="0" r="0" t="0"/>
          <a:stretch/>
        </p:blipFill>
        <p:spPr>
          <a:xfrm>
            <a:off x="5296844" y="2611034"/>
            <a:ext cx="716174" cy="626652"/>
          </a:xfrm>
          <a:prstGeom prst="rect">
            <a:avLst/>
          </a:prstGeom>
          <a:noFill/>
          <a:ln>
            <a:noFill/>
          </a:ln>
        </p:spPr>
      </p:pic>
      <p:cxnSp>
        <p:nvCxnSpPr>
          <p:cNvPr id="570" name="Google Shape;570;p40"/>
          <p:cNvCxnSpPr>
            <a:stCxn id="563" idx="3"/>
            <a:endCxn id="569" idx="1"/>
          </p:cNvCxnSpPr>
          <p:nvPr/>
        </p:nvCxnSpPr>
        <p:spPr>
          <a:xfrm>
            <a:off x="3800574" y="2921195"/>
            <a:ext cx="1496400" cy="3300"/>
          </a:xfrm>
          <a:prstGeom prst="straightConnector1">
            <a:avLst/>
          </a:prstGeom>
          <a:noFill/>
          <a:ln cap="flat" cmpd="sng" w="12700">
            <a:solidFill>
              <a:schemeClr val="dk2"/>
            </a:solidFill>
            <a:prstDash val="dot"/>
            <a:round/>
            <a:headEnd len="sm" w="sm" type="none"/>
            <a:tailEnd len="med" w="med" type="stealth"/>
          </a:ln>
        </p:spPr>
      </p:cxnSp>
      <p:sp>
        <p:nvSpPr>
          <p:cNvPr id="571" name="Google Shape;571;p40"/>
          <p:cNvSpPr txBox="1"/>
          <p:nvPr/>
        </p:nvSpPr>
        <p:spPr>
          <a:xfrm rot="-5400000">
            <a:off x="3976560" y="2733292"/>
            <a:ext cx="1403129" cy="461665"/>
          </a:xfrm>
          <a:prstGeom prst="rect">
            <a:avLst/>
          </a:prstGeom>
          <a:solidFill>
            <a:srgbClr val="ACC96E"/>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200" u="none" cap="none" strike="noStrike">
                <a:solidFill>
                  <a:schemeClr val="dk1"/>
                </a:solidFill>
                <a:latin typeface="Arial"/>
                <a:ea typeface="Arial"/>
                <a:cs typeface="Arial"/>
                <a:sym typeface="Arial"/>
              </a:rPr>
              <a:t>Alianzas de involucramiento</a:t>
            </a:r>
            <a:endParaRPr b="1" i="0" sz="1200" u="none" cap="none" strike="noStrike">
              <a:solidFill>
                <a:schemeClr val="dk1"/>
              </a:solidFill>
              <a:latin typeface="Arial"/>
              <a:ea typeface="Arial"/>
              <a:cs typeface="Arial"/>
              <a:sym typeface="Arial"/>
            </a:endParaRPr>
          </a:p>
        </p:txBody>
      </p:sp>
      <p:grpSp>
        <p:nvGrpSpPr>
          <p:cNvPr id="572" name="Google Shape;572;p40"/>
          <p:cNvGrpSpPr/>
          <p:nvPr/>
        </p:nvGrpSpPr>
        <p:grpSpPr>
          <a:xfrm>
            <a:off x="2937752" y="72009"/>
            <a:ext cx="1163506" cy="1196751"/>
            <a:chOff x="5292080" y="4576765"/>
            <a:chExt cx="2159645" cy="2033584"/>
          </a:xfrm>
        </p:grpSpPr>
        <p:pic>
          <p:nvPicPr>
            <p:cNvPr id="573" name="Google Shape;573;p40"/>
            <p:cNvPicPr preferRelativeResize="0"/>
            <p:nvPr/>
          </p:nvPicPr>
          <p:blipFill rotWithShape="1">
            <a:blip r:embed="rId6">
              <a:alphaModFix/>
            </a:blip>
            <a:srcRect b="0" l="0" r="0" t="0"/>
            <a:stretch/>
          </p:blipFill>
          <p:spPr>
            <a:xfrm>
              <a:off x="6012160" y="5189032"/>
              <a:ext cx="1439565" cy="1421317"/>
            </a:xfrm>
            <a:prstGeom prst="rect">
              <a:avLst/>
            </a:prstGeom>
            <a:noFill/>
            <a:ln>
              <a:noFill/>
            </a:ln>
          </p:spPr>
        </p:pic>
        <p:pic>
          <p:nvPicPr>
            <p:cNvPr id="574" name="Google Shape;574;p40"/>
            <p:cNvPicPr preferRelativeResize="0"/>
            <p:nvPr/>
          </p:nvPicPr>
          <p:blipFill rotWithShape="1">
            <a:blip r:embed="rId7">
              <a:alphaModFix/>
            </a:blip>
            <a:srcRect b="0" l="0" r="0" t="0"/>
            <a:stretch/>
          </p:blipFill>
          <p:spPr>
            <a:xfrm>
              <a:off x="5292080" y="4576765"/>
              <a:ext cx="1224533" cy="1224533"/>
            </a:xfrm>
            <a:prstGeom prst="rect">
              <a:avLst/>
            </a:prstGeom>
            <a:noFill/>
            <a:ln>
              <a:noFill/>
            </a:ln>
          </p:spPr>
        </p:pic>
      </p:grpSp>
      <p:grpSp>
        <p:nvGrpSpPr>
          <p:cNvPr id="575" name="Google Shape;575;p40"/>
          <p:cNvGrpSpPr/>
          <p:nvPr/>
        </p:nvGrpSpPr>
        <p:grpSpPr>
          <a:xfrm>
            <a:off x="5117980" y="103874"/>
            <a:ext cx="1064374" cy="1092878"/>
            <a:chOff x="1619672" y="4320990"/>
            <a:chExt cx="1520265" cy="1585930"/>
          </a:xfrm>
        </p:grpSpPr>
        <p:pic>
          <p:nvPicPr>
            <p:cNvPr id="576" name="Google Shape;576;p40"/>
            <p:cNvPicPr preferRelativeResize="0"/>
            <p:nvPr/>
          </p:nvPicPr>
          <p:blipFill rotWithShape="1">
            <a:blip r:embed="rId8">
              <a:alphaModFix/>
            </a:blip>
            <a:srcRect b="0" l="0" r="0" t="0"/>
            <a:stretch/>
          </p:blipFill>
          <p:spPr>
            <a:xfrm>
              <a:off x="1619672" y="4437112"/>
              <a:ext cx="1520265" cy="1469808"/>
            </a:xfrm>
            <a:prstGeom prst="rect">
              <a:avLst/>
            </a:prstGeom>
            <a:noFill/>
            <a:ln>
              <a:noFill/>
            </a:ln>
          </p:spPr>
        </p:pic>
        <p:pic>
          <p:nvPicPr>
            <p:cNvPr id="577" name="Google Shape;577;p40"/>
            <p:cNvPicPr preferRelativeResize="0"/>
            <p:nvPr/>
          </p:nvPicPr>
          <p:blipFill rotWithShape="1">
            <a:blip r:embed="rId9">
              <a:alphaModFix/>
            </a:blip>
            <a:srcRect b="0" l="0" r="0" t="0"/>
            <a:stretch/>
          </p:blipFill>
          <p:spPr>
            <a:xfrm>
              <a:off x="2223032" y="4320990"/>
              <a:ext cx="789310" cy="791490"/>
            </a:xfrm>
            <a:prstGeom prst="rect">
              <a:avLst/>
            </a:prstGeom>
            <a:noFill/>
            <a:ln>
              <a:noFill/>
            </a:ln>
          </p:spPr>
        </p:pic>
      </p:grpSp>
      <p:pic>
        <p:nvPicPr>
          <p:cNvPr descr="C:\Users\fhenaori\Pictures\COMUNIDAD.gif" id="566" name="Google Shape;566;p40"/>
          <p:cNvPicPr preferRelativeResize="0"/>
          <p:nvPr/>
        </p:nvPicPr>
        <p:blipFill rotWithShape="1">
          <a:blip r:embed="rId10">
            <a:alphaModFix/>
          </a:blip>
          <a:srcRect b="0" l="0" r="0" t="0"/>
          <a:stretch/>
        </p:blipFill>
        <p:spPr>
          <a:xfrm>
            <a:off x="2627784" y="4743410"/>
            <a:ext cx="1597430" cy="1282080"/>
          </a:xfrm>
          <a:prstGeom prst="rect">
            <a:avLst/>
          </a:prstGeom>
          <a:noFill/>
          <a:ln>
            <a:noFill/>
          </a:ln>
        </p:spPr>
      </p:pic>
      <p:pic>
        <p:nvPicPr>
          <p:cNvPr descr="http://blog.neositios.com/wp-content/uploads/2010/04/13.jpg" id="578" name="Google Shape;578;p40"/>
          <p:cNvPicPr preferRelativeResize="0"/>
          <p:nvPr/>
        </p:nvPicPr>
        <p:blipFill rotWithShape="1">
          <a:blip r:embed="rId11">
            <a:alphaModFix/>
          </a:blip>
          <a:srcRect b="0" l="0" r="0" t="0"/>
          <a:stretch/>
        </p:blipFill>
        <p:spPr>
          <a:xfrm>
            <a:off x="5199490" y="4002175"/>
            <a:ext cx="956766" cy="871594"/>
          </a:xfrm>
          <a:prstGeom prst="rect">
            <a:avLst/>
          </a:prstGeom>
          <a:noFill/>
          <a:ln>
            <a:noFill/>
          </a:ln>
        </p:spPr>
      </p:pic>
      <p:pic>
        <p:nvPicPr>
          <p:cNvPr descr="http://blog.neositios.com/wp-content/uploads/2010/04/13.jpg" id="579" name="Google Shape;579;p40"/>
          <p:cNvPicPr preferRelativeResize="0"/>
          <p:nvPr/>
        </p:nvPicPr>
        <p:blipFill rotWithShape="1">
          <a:blip r:embed="rId12">
            <a:alphaModFix/>
          </a:blip>
          <a:srcRect b="0" l="0" r="0" t="0"/>
          <a:stretch/>
        </p:blipFill>
        <p:spPr>
          <a:xfrm>
            <a:off x="5225588" y="4948653"/>
            <a:ext cx="956766" cy="871594"/>
          </a:xfrm>
          <a:prstGeom prst="rect">
            <a:avLst/>
          </a:prstGeom>
          <a:noFill/>
          <a:ln>
            <a:noFill/>
          </a:ln>
        </p:spPr>
      </p:pic>
      <p:pic>
        <p:nvPicPr>
          <p:cNvPr descr="http://blog.neositios.com/wp-content/uploads/2010/04/13.jpg" id="580" name="Google Shape;580;p40"/>
          <p:cNvPicPr preferRelativeResize="0"/>
          <p:nvPr/>
        </p:nvPicPr>
        <p:blipFill rotWithShape="1">
          <a:blip r:embed="rId13">
            <a:alphaModFix/>
          </a:blip>
          <a:srcRect b="0" l="0" r="0" t="0"/>
          <a:stretch/>
        </p:blipFill>
        <p:spPr>
          <a:xfrm>
            <a:off x="5246401" y="5866242"/>
            <a:ext cx="956766" cy="871594"/>
          </a:xfrm>
          <a:prstGeom prst="rect">
            <a:avLst/>
          </a:prstGeom>
          <a:noFill/>
          <a:ln>
            <a:noFill/>
          </a:ln>
        </p:spPr>
      </p:pic>
      <p:cxnSp>
        <p:nvCxnSpPr>
          <p:cNvPr id="581" name="Google Shape;581;p40"/>
          <p:cNvCxnSpPr>
            <a:stCxn id="566" idx="3"/>
            <a:endCxn id="578" idx="1"/>
          </p:cNvCxnSpPr>
          <p:nvPr/>
        </p:nvCxnSpPr>
        <p:spPr>
          <a:xfrm flipH="1" rot="10800000">
            <a:off x="4225214" y="4437950"/>
            <a:ext cx="974400" cy="946500"/>
          </a:xfrm>
          <a:prstGeom prst="straightConnector1">
            <a:avLst/>
          </a:prstGeom>
          <a:noFill/>
          <a:ln cap="flat" cmpd="sng" w="12700">
            <a:solidFill>
              <a:schemeClr val="dk2"/>
            </a:solidFill>
            <a:prstDash val="dot"/>
            <a:round/>
            <a:headEnd len="sm" w="sm" type="none"/>
            <a:tailEnd len="med" w="med" type="stealth"/>
          </a:ln>
        </p:spPr>
      </p:cxnSp>
      <p:cxnSp>
        <p:nvCxnSpPr>
          <p:cNvPr id="582" name="Google Shape;582;p40"/>
          <p:cNvCxnSpPr>
            <a:stCxn id="566" idx="3"/>
            <a:endCxn id="579" idx="1"/>
          </p:cNvCxnSpPr>
          <p:nvPr/>
        </p:nvCxnSpPr>
        <p:spPr>
          <a:xfrm>
            <a:off x="4225214" y="5384450"/>
            <a:ext cx="1000500" cy="0"/>
          </a:xfrm>
          <a:prstGeom prst="straightConnector1">
            <a:avLst/>
          </a:prstGeom>
          <a:noFill/>
          <a:ln cap="flat" cmpd="sng" w="12700">
            <a:solidFill>
              <a:schemeClr val="dk2"/>
            </a:solidFill>
            <a:prstDash val="dot"/>
            <a:round/>
            <a:headEnd len="sm" w="sm" type="none"/>
            <a:tailEnd len="med" w="med" type="stealth"/>
          </a:ln>
        </p:spPr>
      </p:cxnSp>
      <p:cxnSp>
        <p:nvCxnSpPr>
          <p:cNvPr id="583" name="Google Shape;583;p40"/>
          <p:cNvCxnSpPr>
            <a:stCxn id="566" idx="3"/>
            <a:endCxn id="580" idx="1"/>
          </p:cNvCxnSpPr>
          <p:nvPr/>
        </p:nvCxnSpPr>
        <p:spPr>
          <a:xfrm>
            <a:off x="4225214" y="5384450"/>
            <a:ext cx="1021200" cy="917700"/>
          </a:xfrm>
          <a:prstGeom prst="straightConnector1">
            <a:avLst/>
          </a:prstGeom>
          <a:noFill/>
          <a:ln cap="flat" cmpd="sng" w="12700">
            <a:solidFill>
              <a:schemeClr val="dk2"/>
            </a:solidFill>
            <a:prstDash val="dot"/>
            <a:round/>
            <a:headEnd len="sm" w="sm" type="none"/>
            <a:tailEnd len="med" w="med" type="stealth"/>
          </a:ln>
        </p:spPr>
      </p:cxnSp>
      <p:sp>
        <p:nvSpPr>
          <p:cNvPr id="584" name="Google Shape;584;p40"/>
          <p:cNvSpPr txBox="1"/>
          <p:nvPr/>
        </p:nvSpPr>
        <p:spPr>
          <a:xfrm rot="-5400000">
            <a:off x="3731300" y="5183902"/>
            <a:ext cx="1884921" cy="461665"/>
          </a:xfrm>
          <a:prstGeom prst="rect">
            <a:avLst/>
          </a:prstGeom>
          <a:solidFill>
            <a:srgbClr val="ACC96E"/>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200" u="none" cap="none" strike="noStrike">
                <a:solidFill>
                  <a:schemeClr val="dk1"/>
                </a:solidFill>
                <a:latin typeface="Arial"/>
                <a:ea typeface="Arial"/>
                <a:cs typeface="Arial"/>
                <a:sym typeface="Arial"/>
              </a:rPr>
              <a:t>Familias en nodos de críticos de pérdidas</a:t>
            </a:r>
            <a:endParaRPr b="1" i="0" sz="1200" u="none" cap="none" strike="noStrike">
              <a:solidFill>
                <a:schemeClr val="dk1"/>
              </a:solidFill>
              <a:latin typeface="Arial"/>
              <a:ea typeface="Arial"/>
              <a:cs typeface="Arial"/>
              <a:sym typeface="Arial"/>
            </a:endParaRPr>
          </a:p>
        </p:txBody>
      </p:sp>
      <p:sp>
        <p:nvSpPr>
          <p:cNvPr id="585" name="Google Shape;585;p40"/>
          <p:cNvSpPr txBox="1"/>
          <p:nvPr/>
        </p:nvSpPr>
        <p:spPr>
          <a:xfrm>
            <a:off x="6444209" y="2591356"/>
            <a:ext cx="2448272" cy="2308324"/>
          </a:xfrm>
          <a:prstGeom prst="rect">
            <a:avLst/>
          </a:prstGeom>
          <a:noFill/>
          <a:ln>
            <a:noFill/>
          </a:ln>
        </p:spPr>
        <p:txBody>
          <a:bodyPr anchorCtr="0" anchor="t" bIns="45700" lIns="91425" spcFirstLastPara="1" rIns="91425" wrap="square" tIns="45700">
            <a:spAutoFit/>
          </a:bodyPr>
          <a:lstStyle/>
          <a:p>
            <a:pPr indent="-171450" lvl="0" marL="171450" marR="0" rtl="0" algn="just">
              <a:spcBef>
                <a:spcPts val="0"/>
              </a:spcBef>
              <a:spcAft>
                <a:spcPts val="0"/>
              </a:spcAft>
              <a:buClr>
                <a:schemeClr val="dk1"/>
              </a:buClr>
              <a:buSzPts val="1600"/>
              <a:buFont typeface="Arial"/>
              <a:buChar char="•"/>
            </a:pPr>
            <a:r>
              <a:rPr b="0" i="0" lang="es-CO" sz="1600" u="none" cap="none" strike="noStrike">
                <a:solidFill>
                  <a:schemeClr val="dk1"/>
                </a:solidFill>
                <a:latin typeface="Arial"/>
                <a:ea typeface="Arial"/>
                <a:cs typeface="Arial"/>
                <a:sym typeface="Arial"/>
              </a:rPr>
              <a:t>Institucionalidad fuerte pero no focalizada.</a:t>
            </a:r>
            <a:endParaRPr/>
          </a:p>
          <a:p>
            <a:pPr indent="-69850" lvl="0" marL="171450" marR="0" rtl="0" algn="just">
              <a:spcBef>
                <a:spcPts val="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a:p>
            <a:pPr indent="-171450" lvl="0" marL="171450" marR="0" rtl="0" algn="just">
              <a:spcBef>
                <a:spcPts val="0"/>
              </a:spcBef>
              <a:spcAft>
                <a:spcPts val="0"/>
              </a:spcAft>
              <a:buClr>
                <a:schemeClr val="dk1"/>
              </a:buClr>
              <a:buSzPts val="1600"/>
              <a:buFont typeface="Arial"/>
              <a:buChar char="•"/>
            </a:pPr>
            <a:r>
              <a:rPr b="0" i="0" lang="es-CO" sz="1600" u="none" cap="none" strike="noStrike">
                <a:solidFill>
                  <a:schemeClr val="dk1"/>
                </a:solidFill>
                <a:latin typeface="Arial"/>
                <a:ea typeface="Arial"/>
                <a:cs typeface="Arial"/>
                <a:sym typeface="Arial"/>
              </a:rPr>
              <a:t>Resistencias institucionales</a:t>
            </a:r>
            <a:endParaRPr/>
          </a:p>
          <a:p>
            <a:pPr indent="-69850" lvl="0" marL="171450" marR="0" rtl="0" algn="just">
              <a:spcBef>
                <a:spcPts val="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a:p>
            <a:pPr indent="-171450" lvl="0" marL="171450" marR="0" rtl="0" algn="just">
              <a:spcBef>
                <a:spcPts val="0"/>
              </a:spcBef>
              <a:spcAft>
                <a:spcPts val="0"/>
              </a:spcAft>
              <a:buClr>
                <a:schemeClr val="dk1"/>
              </a:buClr>
              <a:buSzPts val="1600"/>
              <a:buFont typeface="Arial"/>
              <a:buChar char="•"/>
            </a:pPr>
            <a:r>
              <a:rPr b="0" i="0" lang="es-CO" sz="1600" u="none" cap="none" strike="noStrike">
                <a:solidFill>
                  <a:schemeClr val="dk1"/>
                </a:solidFill>
                <a:latin typeface="Arial"/>
                <a:ea typeface="Arial"/>
                <a:cs typeface="Arial"/>
                <a:sym typeface="Arial"/>
              </a:rPr>
              <a:t>Débil organización comunitaria en el sector</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41"/>
          <p:cNvSpPr/>
          <p:nvPr/>
        </p:nvSpPr>
        <p:spPr>
          <a:xfrm rot="-5400000">
            <a:off x="-3136610" y="3136614"/>
            <a:ext cx="6858000" cy="584775"/>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Arial"/>
                <a:ea typeface="Arial"/>
                <a:cs typeface="Arial"/>
                <a:sym typeface="Arial"/>
              </a:rPr>
              <a:t>Iniciativas y Alianzas</a:t>
            </a:r>
            <a:endParaRPr b="0" i="0" sz="2800" u="none" cap="none" strike="noStrike">
              <a:solidFill>
                <a:schemeClr val="lt1"/>
              </a:solidFill>
              <a:latin typeface="Arial"/>
              <a:ea typeface="Arial"/>
              <a:cs typeface="Arial"/>
              <a:sym typeface="Arial"/>
            </a:endParaRPr>
          </a:p>
        </p:txBody>
      </p:sp>
      <p:pic>
        <p:nvPicPr>
          <p:cNvPr id="591" name="Google Shape;591;p41"/>
          <p:cNvPicPr preferRelativeResize="0"/>
          <p:nvPr/>
        </p:nvPicPr>
        <p:blipFill rotWithShape="1">
          <a:blip r:embed="rId3">
            <a:alphaModFix/>
          </a:blip>
          <a:srcRect b="0" l="0" r="0" t="0"/>
          <a:stretch/>
        </p:blipFill>
        <p:spPr>
          <a:xfrm>
            <a:off x="8172400" y="620688"/>
            <a:ext cx="942034" cy="864096"/>
          </a:xfrm>
          <a:prstGeom prst="rect">
            <a:avLst/>
          </a:prstGeom>
          <a:noFill/>
          <a:ln>
            <a:noFill/>
          </a:ln>
        </p:spPr>
      </p:pic>
      <p:graphicFrame>
        <p:nvGraphicFramePr>
          <p:cNvPr id="592" name="Google Shape;592;p41"/>
          <p:cNvGraphicFramePr/>
          <p:nvPr/>
        </p:nvGraphicFramePr>
        <p:xfrm>
          <a:off x="2621897" y="473793"/>
          <a:ext cx="3000000" cy="3000000"/>
        </p:xfrm>
        <a:graphic>
          <a:graphicData uri="http://schemas.openxmlformats.org/drawingml/2006/table">
            <a:tbl>
              <a:tblPr>
                <a:noFill/>
                <a:tableStyleId>{4D84D15C-FEF1-4339-B679-8E08C7CA2086}</a:tableStyleId>
              </a:tblPr>
              <a:tblGrid>
                <a:gridCol w="4266775"/>
              </a:tblGrid>
              <a:tr h="299550">
                <a:tc>
                  <a:txBody>
                    <a:bodyPr/>
                    <a:lstStyle/>
                    <a:p>
                      <a:pPr indent="0" lvl="0" marL="0" marR="0" rtl="0" algn="ctr">
                        <a:spcBef>
                          <a:spcPts val="0"/>
                        </a:spcBef>
                        <a:spcAft>
                          <a:spcPts val="0"/>
                        </a:spcAft>
                        <a:buNone/>
                      </a:pPr>
                      <a:r>
                        <a:rPr b="1" i="0" lang="es-CO" sz="2400" u="none" cap="none" strike="noStrike">
                          <a:solidFill>
                            <a:schemeClr val="lt1"/>
                          </a:solidFill>
                          <a:latin typeface="Calibri"/>
                          <a:ea typeface="Calibri"/>
                          <a:cs typeface="Calibri"/>
                          <a:sym typeface="Calibri"/>
                        </a:rPr>
                        <a:t>ORGANIZACIÓN </a:t>
                      </a:r>
                      <a:endParaRPr b="1" i="0" sz="2400" u="none" cap="none" strike="noStrike">
                        <a:solidFill>
                          <a:schemeClr val="lt1"/>
                        </a:solidFill>
                        <a:latin typeface="Calibri"/>
                        <a:ea typeface="Calibri"/>
                        <a:cs typeface="Calibri"/>
                        <a:sym typeface="Calibri"/>
                      </a:endParaRPr>
                    </a:p>
                  </a:txBody>
                  <a:tcPr marT="8675" marB="0" marR="8675" marL="86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8B832"/>
                    </a:solidFill>
                  </a:tcPr>
                </a:tc>
              </a:tr>
              <a:tr h="636550">
                <a:tc>
                  <a:txBody>
                    <a:bodyPr/>
                    <a:lstStyle/>
                    <a:p>
                      <a:pPr indent="0" lvl="0" marL="0" marR="0" rtl="0" algn="ctr">
                        <a:spcBef>
                          <a:spcPts val="0"/>
                        </a:spcBef>
                        <a:spcAft>
                          <a:spcPts val="0"/>
                        </a:spcAft>
                        <a:buNone/>
                      </a:pPr>
                      <a:r>
                        <a:rPr b="1" i="0" lang="es-CO" sz="2400" u="none" cap="none" strike="noStrike">
                          <a:solidFill>
                            <a:srgbClr val="000000"/>
                          </a:solidFill>
                          <a:latin typeface="Calibri"/>
                          <a:ea typeface="Calibri"/>
                          <a:cs typeface="Calibri"/>
                          <a:sym typeface="Calibri"/>
                        </a:rPr>
                        <a:t>Organización Juvenil Huellas de Vida</a:t>
                      </a:r>
                      <a:endParaRPr b="1" i="0" sz="2400" u="none" cap="none" strike="noStrike">
                        <a:solidFill>
                          <a:srgbClr val="000000"/>
                        </a:solidFill>
                        <a:latin typeface="Calibri"/>
                        <a:ea typeface="Calibri"/>
                        <a:cs typeface="Calibri"/>
                        <a:sym typeface="Calibri"/>
                      </a:endParaRPr>
                    </a:p>
                  </a:txBody>
                  <a:tcPr marT="8675" marB="0" marR="8675" marL="86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graphicFrame>
        <p:nvGraphicFramePr>
          <p:cNvPr id="593" name="Google Shape;593;p41"/>
          <p:cNvGraphicFramePr/>
          <p:nvPr/>
        </p:nvGraphicFramePr>
        <p:xfrm>
          <a:off x="2411760" y="4725144"/>
          <a:ext cx="3000000" cy="3000000"/>
        </p:xfrm>
        <a:graphic>
          <a:graphicData uri="http://schemas.openxmlformats.org/drawingml/2006/table">
            <a:tbl>
              <a:tblPr>
                <a:noFill/>
                <a:tableStyleId>{4D84D15C-FEF1-4339-B679-8E08C7CA2086}</a:tableStyleId>
              </a:tblPr>
              <a:tblGrid>
                <a:gridCol w="1440150"/>
                <a:gridCol w="3821550"/>
              </a:tblGrid>
              <a:tr h="1049525">
                <a:tc>
                  <a:txBody>
                    <a:bodyPr/>
                    <a:lstStyle/>
                    <a:p>
                      <a:pPr indent="0" lvl="0" marL="0" marR="0" rtl="0" algn="ctr">
                        <a:spcBef>
                          <a:spcPts val="0"/>
                        </a:spcBef>
                        <a:spcAft>
                          <a:spcPts val="0"/>
                        </a:spcAft>
                        <a:buNone/>
                      </a:pPr>
                      <a:r>
                        <a:rPr b="1" i="0" lang="es-CO" sz="2000" u="none" cap="none" strike="noStrike">
                          <a:solidFill>
                            <a:schemeClr val="lt1"/>
                          </a:solidFill>
                          <a:latin typeface="Calibri"/>
                          <a:ea typeface="Calibri"/>
                          <a:cs typeface="Calibri"/>
                          <a:sym typeface="Calibri"/>
                        </a:rPr>
                        <a:t>INICIATIVA</a:t>
                      </a:r>
                      <a:endParaRPr b="1" i="0" sz="2400" u="none" cap="none" strike="noStrike">
                        <a:solidFill>
                          <a:schemeClr val="lt1"/>
                        </a:solidFill>
                        <a:latin typeface="Calibri"/>
                        <a:ea typeface="Calibri"/>
                        <a:cs typeface="Calibri"/>
                        <a:sym typeface="Calibri"/>
                      </a:endParaRPr>
                    </a:p>
                  </a:txBody>
                  <a:tcPr marT="9125" marB="0" marR="9125" marL="9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8B832"/>
                    </a:solidFill>
                  </a:tcPr>
                </a:tc>
                <a:tc>
                  <a:txBody>
                    <a:bodyPr/>
                    <a:lstStyle/>
                    <a:p>
                      <a:pPr indent="0" lvl="0" marL="0" marR="0" rtl="0" algn="ctr">
                        <a:spcBef>
                          <a:spcPts val="0"/>
                        </a:spcBef>
                        <a:spcAft>
                          <a:spcPts val="0"/>
                        </a:spcAft>
                        <a:buNone/>
                      </a:pPr>
                      <a:r>
                        <a:rPr b="0" i="0" lang="es-CO" sz="2000" u="none" cap="none" strike="noStrike">
                          <a:solidFill>
                            <a:srgbClr val="000000"/>
                          </a:solidFill>
                          <a:latin typeface="Calibri"/>
                          <a:ea typeface="Calibri"/>
                          <a:cs typeface="Calibri"/>
                          <a:sym typeface="Calibri"/>
                        </a:rPr>
                        <a:t>Apoyo a iniciativas comunitarias y culturales</a:t>
                      </a:r>
                      <a:endParaRPr b="0" i="0" sz="2000" u="none" cap="none" strike="noStrike">
                        <a:solidFill>
                          <a:srgbClr val="000000"/>
                        </a:solidFill>
                        <a:latin typeface="Calibri"/>
                        <a:ea typeface="Calibri"/>
                        <a:cs typeface="Calibri"/>
                        <a:sym typeface="Calibri"/>
                      </a:endParaRPr>
                    </a:p>
                  </a:txBody>
                  <a:tcPr marT="9125" marB="0" marR="9125" marL="9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pic>
        <p:nvPicPr>
          <p:cNvPr descr="http://209.238.134.188:8080/sites/default/files/styles/front_noticiaprincipal/public/especiales/2012/Sep/huellas_de_vida_mm_010.jpg" id="594" name="Google Shape;594;p41"/>
          <p:cNvPicPr preferRelativeResize="0"/>
          <p:nvPr/>
        </p:nvPicPr>
        <p:blipFill rotWithShape="1">
          <a:blip r:embed="rId4">
            <a:alphaModFix/>
          </a:blip>
          <a:srcRect b="0" l="0" r="0" t="0"/>
          <a:stretch/>
        </p:blipFill>
        <p:spPr>
          <a:xfrm>
            <a:off x="3173921" y="1988840"/>
            <a:ext cx="3714750" cy="23812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42"/>
          <p:cNvSpPr/>
          <p:nvPr/>
        </p:nvSpPr>
        <p:spPr>
          <a:xfrm rot="-5400000">
            <a:off x="-3136610" y="3136614"/>
            <a:ext cx="6858000" cy="584775"/>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Arial"/>
                <a:ea typeface="Arial"/>
                <a:cs typeface="Arial"/>
                <a:sym typeface="Arial"/>
              </a:rPr>
              <a:t>Iniciativas y Alianzas</a:t>
            </a:r>
            <a:endParaRPr b="0" i="0" sz="2800" u="none" cap="none" strike="noStrike">
              <a:solidFill>
                <a:schemeClr val="lt1"/>
              </a:solidFill>
              <a:latin typeface="Arial"/>
              <a:ea typeface="Arial"/>
              <a:cs typeface="Arial"/>
              <a:sym typeface="Arial"/>
            </a:endParaRPr>
          </a:p>
        </p:txBody>
      </p:sp>
      <p:pic>
        <p:nvPicPr>
          <p:cNvPr id="600" name="Google Shape;600;p42"/>
          <p:cNvPicPr preferRelativeResize="0"/>
          <p:nvPr/>
        </p:nvPicPr>
        <p:blipFill rotWithShape="1">
          <a:blip r:embed="rId3">
            <a:alphaModFix/>
          </a:blip>
          <a:srcRect b="0" l="0" r="0" t="0"/>
          <a:stretch/>
        </p:blipFill>
        <p:spPr>
          <a:xfrm>
            <a:off x="8172400" y="620688"/>
            <a:ext cx="942034" cy="864096"/>
          </a:xfrm>
          <a:prstGeom prst="rect">
            <a:avLst/>
          </a:prstGeom>
          <a:noFill/>
          <a:ln>
            <a:noFill/>
          </a:ln>
        </p:spPr>
      </p:pic>
      <p:graphicFrame>
        <p:nvGraphicFramePr>
          <p:cNvPr id="601" name="Google Shape;601;p42"/>
          <p:cNvGraphicFramePr/>
          <p:nvPr/>
        </p:nvGraphicFramePr>
        <p:xfrm>
          <a:off x="1835696" y="473793"/>
          <a:ext cx="3000000" cy="3000000"/>
        </p:xfrm>
        <a:graphic>
          <a:graphicData uri="http://schemas.openxmlformats.org/drawingml/2006/table">
            <a:tbl>
              <a:tblPr>
                <a:noFill/>
                <a:tableStyleId>{4D84D15C-FEF1-4339-B679-8E08C7CA2086}</a:tableStyleId>
              </a:tblPr>
              <a:tblGrid>
                <a:gridCol w="5052975"/>
              </a:tblGrid>
              <a:tr h="299550">
                <a:tc>
                  <a:txBody>
                    <a:bodyPr/>
                    <a:lstStyle/>
                    <a:p>
                      <a:pPr indent="0" lvl="0" marL="0" marR="0" rtl="0" algn="ctr">
                        <a:spcBef>
                          <a:spcPts val="0"/>
                        </a:spcBef>
                        <a:spcAft>
                          <a:spcPts val="0"/>
                        </a:spcAft>
                        <a:buNone/>
                      </a:pPr>
                      <a:r>
                        <a:rPr b="1" i="0" lang="es-CO" sz="2400" u="none" cap="none" strike="noStrike">
                          <a:solidFill>
                            <a:schemeClr val="lt1"/>
                          </a:solidFill>
                          <a:latin typeface="Calibri"/>
                          <a:ea typeface="Calibri"/>
                          <a:cs typeface="Calibri"/>
                          <a:sym typeface="Calibri"/>
                        </a:rPr>
                        <a:t>ORGANIZACIÓN </a:t>
                      </a:r>
                      <a:endParaRPr b="1" i="0" sz="2400" u="none" cap="none" strike="noStrike">
                        <a:solidFill>
                          <a:schemeClr val="lt1"/>
                        </a:solidFill>
                        <a:latin typeface="Calibri"/>
                        <a:ea typeface="Calibri"/>
                        <a:cs typeface="Calibri"/>
                        <a:sym typeface="Calibri"/>
                      </a:endParaRPr>
                    </a:p>
                  </a:txBody>
                  <a:tcPr marT="8675" marB="0" marR="8675" marL="86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8B832"/>
                    </a:solidFill>
                  </a:tcPr>
                </a:tc>
              </a:tr>
              <a:tr h="636550">
                <a:tc>
                  <a:txBody>
                    <a:bodyPr/>
                    <a:lstStyle/>
                    <a:p>
                      <a:pPr indent="0" lvl="0" marL="0" marR="0" rtl="0" algn="ctr">
                        <a:spcBef>
                          <a:spcPts val="0"/>
                        </a:spcBef>
                        <a:spcAft>
                          <a:spcPts val="0"/>
                        </a:spcAft>
                        <a:buNone/>
                      </a:pPr>
                      <a:r>
                        <a:rPr b="1" i="0" lang="es-CO" sz="2400" u="none" cap="none" strike="noStrike">
                          <a:solidFill>
                            <a:srgbClr val="000000"/>
                          </a:solidFill>
                          <a:latin typeface="Calibri"/>
                          <a:ea typeface="Calibri"/>
                          <a:cs typeface="Calibri"/>
                          <a:sym typeface="Calibri"/>
                        </a:rPr>
                        <a:t>Comités Interbarriales de Ciudadanía (La Fuente – La Asunción)</a:t>
                      </a:r>
                      <a:endParaRPr b="1" i="0" sz="2400" u="none" cap="none" strike="noStrike">
                        <a:solidFill>
                          <a:srgbClr val="000000"/>
                        </a:solidFill>
                        <a:latin typeface="Calibri"/>
                        <a:ea typeface="Calibri"/>
                        <a:cs typeface="Calibri"/>
                        <a:sym typeface="Calibri"/>
                      </a:endParaRPr>
                    </a:p>
                  </a:txBody>
                  <a:tcPr marT="8675" marB="0" marR="8675" marL="86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graphicFrame>
        <p:nvGraphicFramePr>
          <p:cNvPr id="602" name="Google Shape;602;p42"/>
          <p:cNvGraphicFramePr/>
          <p:nvPr/>
        </p:nvGraphicFramePr>
        <p:xfrm>
          <a:off x="2107633" y="4725144"/>
          <a:ext cx="3000000" cy="3000000"/>
        </p:xfrm>
        <a:graphic>
          <a:graphicData uri="http://schemas.openxmlformats.org/drawingml/2006/table">
            <a:tbl>
              <a:tblPr>
                <a:noFill/>
                <a:tableStyleId>{4D84D15C-FEF1-4339-B679-8E08C7CA2086}</a:tableStyleId>
              </a:tblPr>
              <a:tblGrid>
                <a:gridCol w="1440150"/>
                <a:gridCol w="3821550"/>
              </a:tblGrid>
              <a:tr h="1049525">
                <a:tc>
                  <a:txBody>
                    <a:bodyPr/>
                    <a:lstStyle/>
                    <a:p>
                      <a:pPr indent="0" lvl="0" marL="0" marR="0" rtl="0" algn="ctr">
                        <a:spcBef>
                          <a:spcPts val="0"/>
                        </a:spcBef>
                        <a:spcAft>
                          <a:spcPts val="0"/>
                        </a:spcAft>
                        <a:buNone/>
                      </a:pPr>
                      <a:r>
                        <a:rPr b="1" i="0" lang="es-CO" sz="2000" u="none" cap="none" strike="noStrike">
                          <a:solidFill>
                            <a:schemeClr val="lt1"/>
                          </a:solidFill>
                          <a:latin typeface="Calibri"/>
                          <a:ea typeface="Calibri"/>
                          <a:cs typeface="Calibri"/>
                          <a:sym typeface="Calibri"/>
                        </a:rPr>
                        <a:t>INICIATIVA</a:t>
                      </a:r>
                      <a:endParaRPr b="1" i="0" sz="2400" u="none" cap="none" strike="noStrike">
                        <a:solidFill>
                          <a:schemeClr val="lt1"/>
                        </a:solidFill>
                        <a:latin typeface="Calibri"/>
                        <a:ea typeface="Calibri"/>
                        <a:cs typeface="Calibri"/>
                        <a:sym typeface="Calibri"/>
                      </a:endParaRPr>
                    </a:p>
                  </a:txBody>
                  <a:tcPr marT="9125" marB="0" marR="9125" marL="9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8B832"/>
                    </a:solidFill>
                  </a:tcPr>
                </a:tc>
                <a:tc>
                  <a:txBody>
                    <a:bodyPr/>
                    <a:lstStyle/>
                    <a:p>
                      <a:pPr indent="0" lvl="0" marL="0" marR="0" rtl="0" algn="ctr">
                        <a:spcBef>
                          <a:spcPts val="0"/>
                        </a:spcBef>
                        <a:spcAft>
                          <a:spcPts val="0"/>
                        </a:spcAft>
                        <a:buNone/>
                      </a:pPr>
                      <a:r>
                        <a:rPr b="0" i="0" lang="es-CO" sz="2000" u="none" cap="none" strike="noStrike">
                          <a:solidFill>
                            <a:srgbClr val="000000"/>
                          </a:solidFill>
                          <a:latin typeface="Calibri"/>
                          <a:ea typeface="Calibri"/>
                          <a:cs typeface="Calibri"/>
                          <a:sym typeface="Calibri"/>
                        </a:rPr>
                        <a:t>Apoyo a iniciativas comunitarias, ambientales y culturales</a:t>
                      </a:r>
                      <a:endParaRPr b="0" i="0" sz="2000" u="none" cap="none" strike="noStrike">
                        <a:solidFill>
                          <a:srgbClr val="000000"/>
                        </a:solidFill>
                        <a:latin typeface="Calibri"/>
                        <a:ea typeface="Calibri"/>
                        <a:cs typeface="Calibri"/>
                        <a:sym typeface="Calibri"/>
                      </a:endParaRPr>
                    </a:p>
                  </a:txBody>
                  <a:tcPr marT="9125" marB="0" marR="9125" marL="9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pic>
        <p:nvPicPr>
          <p:cNvPr descr="http://1.bp.blogspot.com/-W3DYlUWr9vc/TeLqiSa3IwI/AAAAAAAAAAU/Xv-cW--Tgec/s320/caravana+ambiental+016.jpg" id="603" name="Google Shape;603;p42"/>
          <p:cNvPicPr preferRelativeResize="0"/>
          <p:nvPr/>
        </p:nvPicPr>
        <p:blipFill rotWithShape="1">
          <a:blip r:embed="rId4">
            <a:alphaModFix/>
          </a:blip>
          <a:srcRect b="0" l="0" r="0" t="0"/>
          <a:stretch/>
        </p:blipFill>
        <p:spPr>
          <a:xfrm>
            <a:off x="4322825" y="1942105"/>
            <a:ext cx="3048000" cy="2286001"/>
          </a:xfrm>
          <a:prstGeom prst="rect">
            <a:avLst/>
          </a:prstGeom>
          <a:noFill/>
          <a:ln>
            <a:noFill/>
          </a:ln>
        </p:spPr>
      </p:pic>
      <p:pic>
        <p:nvPicPr>
          <p:cNvPr descr="http://www.chec.com.co/sitioweb/flash/files/Logo%20Comite%20Interbarrial.jpg" id="604" name="Google Shape;604;p42"/>
          <p:cNvPicPr preferRelativeResize="0"/>
          <p:nvPr/>
        </p:nvPicPr>
        <p:blipFill rotWithShape="1">
          <a:blip r:embed="rId5">
            <a:alphaModFix/>
          </a:blip>
          <a:srcRect b="0" l="0" r="0" t="0"/>
          <a:stretch/>
        </p:blipFill>
        <p:spPr>
          <a:xfrm>
            <a:off x="2107633" y="1963990"/>
            <a:ext cx="2344241" cy="226411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43"/>
          <p:cNvSpPr/>
          <p:nvPr/>
        </p:nvSpPr>
        <p:spPr>
          <a:xfrm rot="-5400000">
            <a:off x="-3136610" y="3136614"/>
            <a:ext cx="6858000" cy="584775"/>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Arial"/>
                <a:ea typeface="Arial"/>
                <a:cs typeface="Arial"/>
                <a:sym typeface="Arial"/>
              </a:rPr>
              <a:t>Iniciativas y Alianzas</a:t>
            </a:r>
            <a:endParaRPr b="0" i="0" sz="2800" u="none" cap="none" strike="noStrike">
              <a:solidFill>
                <a:schemeClr val="lt1"/>
              </a:solidFill>
              <a:latin typeface="Arial"/>
              <a:ea typeface="Arial"/>
              <a:cs typeface="Arial"/>
              <a:sym typeface="Arial"/>
            </a:endParaRPr>
          </a:p>
        </p:txBody>
      </p:sp>
      <p:graphicFrame>
        <p:nvGraphicFramePr>
          <p:cNvPr id="610" name="Google Shape;610;p43"/>
          <p:cNvGraphicFramePr/>
          <p:nvPr/>
        </p:nvGraphicFramePr>
        <p:xfrm>
          <a:off x="2316376" y="473793"/>
          <a:ext cx="3000000" cy="3000000"/>
        </p:xfrm>
        <a:graphic>
          <a:graphicData uri="http://schemas.openxmlformats.org/drawingml/2006/table">
            <a:tbl>
              <a:tblPr>
                <a:noFill/>
                <a:tableStyleId>{4D84D15C-FEF1-4339-B679-8E08C7CA2086}</a:tableStyleId>
              </a:tblPr>
              <a:tblGrid>
                <a:gridCol w="5052975"/>
              </a:tblGrid>
              <a:tr h="299550">
                <a:tc>
                  <a:txBody>
                    <a:bodyPr/>
                    <a:lstStyle/>
                    <a:p>
                      <a:pPr indent="0" lvl="0" marL="0" marR="0" rtl="0" algn="ctr">
                        <a:spcBef>
                          <a:spcPts val="0"/>
                        </a:spcBef>
                        <a:spcAft>
                          <a:spcPts val="0"/>
                        </a:spcAft>
                        <a:buNone/>
                      </a:pPr>
                      <a:r>
                        <a:rPr b="1" i="0" lang="es-CO" sz="2400" u="none" cap="none" strike="noStrike">
                          <a:solidFill>
                            <a:schemeClr val="lt1"/>
                          </a:solidFill>
                          <a:latin typeface="Calibri"/>
                          <a:ea typeface="Calibri"/>
                          <a:cs typeface="Calibri"/>
                          <a:sym typeface="Calibri"/>
                        </a:rPr>
                        <a:t>ORGANIZACIÓN </a:t>
                      </a:r>
                      <a:endParaRPr b="1" i="0" sz="2400" u="none" cap="none" strike="noStrike">
                        <a:solidFill>
                          <a:schemeClr val="lt1"/>
                        </a:solidFill>
                        <a:latin typeface="Calibri"/>
                        <a:ea typeface="Calibri"/>
                        <a:cs typeface="Calibri"/>
                        <a:sym typeface="Calibri"/>
                      </a:endParaRPr>
                    </a:p>
                  </a:txBody>
                  <a:tcPr marT="8675" marB="0" marR="8675" marL="86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8B832"/>
                    </a:solidFill>
                  </a:tcPr>
                </a:tc>
              </a:tr>
              <a:tr h="636550">
                <a:tc>
                  <a:txBody>
                    <a:bodyPr/>
                    <a:lstStyle/>
                    <a:p>
                      <a:pPr indent="0" lvl="0" marL="0" marR="0" rtl="0" algn="ctr">
                        <a:spcBef>
                          <a:spcPts val="0"/>
                        </a:spcBef>
                        <a:spcAft>
                          <a:spcPts val="0"/>
                        </a:spcAft>
                        <a:buNone/>
                      </a:pPr>
                      <a:r>
                        <a:rPr b="1" i="0" lang="es-CO" sz="2400" u="none" cap="none" strike="noStrike">
                          <a:solidFill>
                            <a:srgbClr val="000000"/>
                          </a:solidFill>
                          <a:latin typeface="Calibri"/>
                          <a:ea typeface="Calibri"/>
                          <a:cs typeface="Calibri"/>
                          <a:sym typeface="Calibri"/>
                        </a:rPr>
                        <a:t>Alianza contra el fraude en servicios públicos</a:t>
                      </a:r>
                      <a:endParaRPr b="1" i="0" sz="2400" u="none" cap="none" strike="noStrike">
                        <a:solidFill>
                          <a:srgbClr val="000000"/>
                        </a:solidFill>
                        <a:latin typeface="Calibri"/>
                        <a:ea typeface="Calibri"/>
                        <a:cs typeface="Calibri"/>
                        <a:sym typeface="Calibri"/>
                      </a:endParaRPr>
                    </a:p>
                  </a:txBody>
                  <a:tcPr marT="8675" marB="0" marR="8675" marL="86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graphicFrame>
        <p:nvGraphicFramePr>
          <p:cNvPr id="611" name="Google Shape;611;p43"/>
          <p:cNvGraphicFramePr/>
          <p:nvPr/>
        </p:nvGraphicFramePr>
        <p:xfrm>
          <a:off x="2085853" y="5013176"/>
          <a:ext cx="3000000" cy="3000000"/>
        </p:xfrm>
        <a:graphic>
          <a:graphicData uri="http://schemas.openxmlformats.org/drawingml/2006/table">
            <a:tbl>
              <a:tblPr>
                <a:noFill/>
                <a:tableStyleId>{4D84D15C-FEF1-4339-B679-8E08C7CA2086}</a:tableStyleId>
              </a:tblPr>
              <a:tblGrid>
                <a:gridCol w="1440150"/>
                <a:gridCol w="3821550"/>
              </a:tblGrid>
              <a:tr h="1049525">
                <a:tc>
                  <a:txBody>
                    <a:bodyPr/>
                    <a:lstStyle/>
                    <a:p>
                      <a:pPr indent="0" lvl="0" marL="0" marR="0" rtl="0" algn="ctr">
                        <a:spcBef>
                          <a:spcPts val="0"/>
                        </a:spcBef>
                        <a:spcAft>
                          <a:spcPts val="0"/>
                        </a:spcAft>
                        <a:buNone/>
                      </a:pPr>
                      <a:r>
                        <a:rPr b="1" i="0" lang="es-CO" sz="2000" u="none" cap="none" strike="noStrike">
                          <a:solidFill>
                            <a:schemeClr val="lt1"/>
                          </a:solidFill>
                          <a:latin typeface="Calibri"/>
                          <a:ea typeface="Calibri"/>
                          <a:cs typeface="Calibri"/>
                          <a:sym typeface="Calibri"/>
                        </a:rPr>
                        <a:t>INICIATIVA</a:t>
                      </a:r>
                      <a:endParaRPr b="1" i="0" sz="2400" u="none" cap="none" strike="noStrike">
                        <a:solidFill>
                          <a:schemeClr val="lt1"/>
                        </a:solidFill>
                        <a:latin typeface="Calibri"/>
                        <a:ea typeface="Calibri"/>
                        <a:cs typeface="Calibri"/>
                        <a:sym typeface="Calibri"/>
                      </a:endParaRPr>
                    </a:p>
                  </a:txBody>
                  <a:tcPr marT="9125" marB="0" marR="9125" marL="9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8B832"/>
                    </a:solidFill>
                  </a:tcPr>
                </a:tc>
                <a:tc>
                  <a:txBody>
                    <a:bodyPr/>
                    <a:lstStyle/>
                    <a:p>
                      <a:pPr indent="0" lvl="0" marL="0" marR="0" rtl="0" algn="ctr">
                        <a:spcBef>
                          <a:spcPts val="0"/>
                        </a:spcBef>
                        <a:spcAft>
                          <a:spcPts val="0"/>
                        </a:spcAft>
                        <a:buNone/>
                      </a:pPr>
                      <a:r>
                        <a:rPr b="0" i="0" lang="es-CO" sz="2000" u="none" cap="none" strike="noStrike">
                          <a:solidFill>
                            <a:srgbClr val="000000"/>
                          </a:solidFill>
                          <a:latin typeface="Calibri"/>
                          <a:ea typeface="Calibri"/>
                          <a:cs typeface="Calibri"/>
                          <a:sym typeface="Calibri"/>
                        </a:rPr>
                        <a:t>Propuesta de articulación de acciones y recursos para el desarrollo de acciones sociales en pro de la cultura de la legalidad</a:t>
                      </a:r>
                      <a:endParaRPr b="0" i="0" sz="2000" u="none" cap="none" strike="noStrike">
                        <a:solidFill>
                          <a:srgbClr val="000000"/>
                        </a:solidFill>
                        <a:latin typeface="Calibri"/>
                        <a:ea typeface="Calibri"/>
                        <a:cs typeface="Calibri"/>
                        <a:sym typeface="Calibri"/>
                      </a:endParaRPr>
                    </a:p>
                  </a:txBody>
                  <a:tcPr marT="9125" marB="0" marR="9125" marL="9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pic>
        <p:nvPicPr>
          <p:cNvPr id="612" name="Google Shape;612;p43"/>
          <p:cNvPicPr preferRelativeResize="0"/>
          <p:nvPr/>
        </p:nvPicPr>
        <p:blipFill rotWithShape="1">
          <a:blip r:embed="rId3">
            <a:alphaModFix/>
          </a:blip>
          <a:srcRect b="0" l="0" r="0" t="0"/>
          <a:stretch/>
        </p:blipFill>
        <p:spPr>
          <a:xfrm>
            <a:off x="3851920" y="1916832"/>
            <a:ext cx="2161382" cy="285035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44"/>
          <p:cNvSpPr/>
          <p:nvPr/>
        </p:nvSpPr>
        <p:spPr>
          <a:xfrm rot="-5400000">
            <a:off x="-3136610" y="3136614"/>
            <a:ext cx="6858000" cy="584775"/>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Avances e Impactados Manizales</a:t>
            </a:r>
            <a:endParaRPr b="0" i="0" sz="2800" u="none" cap="none" strike="noStrike">
              <a:solidFill>
                <a:schemeClr val="lt1"/>
              </a:solidFill>
              <a:latin typeface="Calibri"/>
              <a:ea typeface="Calibri"/>
              <a:cs typeface="Calibri"/>
              <a:sym typeface="Calibri"/>
            </a:endParaRPr>
          </a:p>
        </p:txBody>
      </p:sp>
      <p:pic>
        <p:nvPicPr>
          <p:cNvPr descr="http://patria05.servername.com/sites/default/files/styles/620x/public/fotosencontenido/2013/Ene/el_arte_de_amar__11.jpg" id="618" name="Google Shape;618;p44"/>
          <p:cNvPicPr preferRelativeResize="0"/>
          <p:nvPr/>
        </p:nvPicPr>
        <p:blipFill rotWithShape="1">
          <a:blip r:embed="rId3">
            <a:alphaModFix/>
          </a:blip>
          <a:srcRect b="0" l="0" r="0" t="0"/>
          <a:stretch/>
        </p:blipFill>
        <p:spPr>
          <a:xfrm>
            <a:off x="5673566" y="1988841"/>
            <a:ext cx="2930882" cy="2103618"/>
          </a:xfrm>
          <a:prstGeom prst="rect">
            <a:avLst/>
          </a:prstGeom>
          <a:noFill/>
          <a:ln>
            <a:noFill/>
          </a:ln>
        </p:spPr>
      </p:pic>
      <p:pic>
        <p:nvPicPr>
          <p:cNvPr id="619" name="Google Shape;619;p44"/>
          <p:cNvPicPr preferRelativeResize="0"/>
          <p:nvPr/>
        </p:nvPicPr>
        <p:blipFill rotWithShape="1">
          <a:blip r:embed="rId4">
            <a:alphaModFix/>
          </a:blip>
          <a:srcRect b="0" l="0" r="0" t="0"/>
          <a:stretch/>
        </p:blipFill>
        <p:spPr>
          <a:xfrm>
            <a:off x="7452320" y="260648"/>
            <a:ext cx="1570056" cy="1440160"/>
          </a:xfrm>
          <a:prstGeom prst="rect">
            <a:avLst/>
          </a:prstGeom>
          <a:noFill/>
          <a:ln>
            <a:noFill/>
          </a:ln>
        </p:spPr>
      </p:pic>
      <p:graphicFrame>
        <p:nvGraphicFramePr>
          <p:cNvPr id="620" name="Google Shape;620;p44"/>
          <p:cNvGraphicFramePr/>
          <p:nvPr/>
        </p:nvGraphicFramePr>
        <p:xfrm>
          <a:off x="780519" y="5373216"/>
          <a:ext cx="3000000" cy="3000000"/>
        </p:xfrm>
        <a:graphic>
          <a:graphicData uri="http://schemas.openxmlformats.org/drawingml/2006/table">
            <a:tbl>
              <a:tblPr>
                <a:noFill/>
                <a:tableStyleId>{4D84D15C-FEF1-4339-B679-8E08C7CA2086}</a:tableStyleId>
              </a:tblPr>
              <a:tblGrid>
                <a:gridCol w="1532350"/>
                <a:gridCol w="1656175"/>
                <a:gridCol w="1440150"/>
              </a:tblGrid>
              <a:tr h="360050">
                <a:tc>
                  <a:txBody>
                    <a:bodyPr/>
                    <a:lstStyle/>
                    <a:p>
                      <a:pPr indent="0" lvl="0" marL="0" marR="0" rtl="0" algn="ctr">
                        <a:lnSpc>
                          <a:spcPct val="100000"/>
                        </a:lnSpc>
                        <a:spcBef>
                          <a:spcPts val="0"/>
                        </a:spcBef>
                        <a:spcAft>
                          <a:spcPts val="0"/>
                        </a:spcAft>
                        <a:buClr>
                          <a:schemeClr val="lt1"/>
                        </a:buClr>
                        <a:buSzPts val="1600"/>
                        <a:buFont typeface="Calibri"/>
                        <a:buNone/>
                      </a:pPr>
                      <a:r>
                        <a:rPr b="1" i="0" lang="es-CO" sz="1600" u="none" cap="none" strike="noStrike">
                          <a:solidFill>
                            <a:schemeClr val="lt1"/>
                          </a:solidFill>
                          <a:latin typeface="Calibri"/>
                          <a:ea typeface="Calibri"/>
                          <a:cs typeface="Calibri"/>
                          <a:sym typeface="Calibri"/>
                        </a:rPr>
                        <a:t>Fases del</a:t>
                      </a:r>
                      <a:endParaRPr/>
                    </a:p>
                    <a:p>
                      <a:pPr indent="0" lvl="0" marL="0" marR="0" rtl="0" algn="ctr">
                        <a:lnSpc>
                          <a:spcPct val="100000"/>
                        </a:lnSpc>
                        <a:spcBef>
                          <a:spcPts val="0"/>
                        </a:spcBef>
                        <a:spcAft>
                          <a:spcPts val="0"/>
                        </a:spcAft>
                        <a:buClr>
                          <a:schemeClr val="lt1"/>
                        </a:buClr>
                        <a:buSzPts val="1600"/>
                        <a:buFont typeface="Calibri"/>
                        <a:buNone/>
                      </a:pPr>
                      <a:r>
                        <a:rPr b="1" i="0" lang="es-CO" sz="1600" u="none" cap="none" strike="noStrike">
                          <a:solidFill>
                            <a:schemeClr val="lt1"/>
                          </a:solidFill>
                          <a:latin typeface="Calibri"/>
                          <a:ea typeface="Calibri"/>
                          <a:cs typeface="Calibri"/>
                          <a:sym typeface="Calibri"/>
                        </a:rPr>
                        <a:t>Proyecto 2012-2014</a:t>
                      </a:r>
                      <a:endParaRPr/>
                    </a:p>
                  </a:txBody>
                  <a:tcPr marT="5900" marB="0" marR="5900" marL="5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8B832"/>
                    </a:solidFill>
                  </a:tcPr>
                </a:tc>
                <a:tc>
                  <a:txBody>
                    <a:bodyPr/>
                    <a:lstStyle/>
                    <a:p>
                      <a:pPr indent="0" lvl="0" marL="0" marR="0" rtl="0" algn="ctr">
                        <a:spcBef>
                          <a:spcPts val="0"/>
                        </a:spcBef>
                        <a:spcAft>
                          <a:spcPts val="0"/>
                        </a:spcAft>
                        <a:buNone/>
                      </a:pPr>
                      <a:r>
                        <a:rPr b="1" i="0" lang="es-CO" sz="1600" u="none" cap="none" strike="noStrike">
                          <a:solidFill>
                            <a:schemeClr val="lt1"/>
                          </a:solidFill>
                          <a:latin typeface="Calibri"/>
                          <a:ea typeface="Calibri"/>
                          <a:cs typeface="Calibri"/>
                          <a:sym typeface="Calibri"/>
                        </a:rPr>
                        <a:t>Fases </a:t>
                      </a:r>
                      <a:endParaRPr/>
                    </a:p>
                    <a:p>
                      <a:pPr indent="0" lvl="0" marL="0" marR="0" rtl="0" algn="ctr">
                        <a:spcBef>
                          <a:spcPts val="0"/>
                        </a:spcBef>
                        <a:spcAft>
                          <a:spcPts val="0"/>
                        </a:spcAft>
                        <a:buNone/>
                      </a:pPr>
                      <a:r>
                        <a:rPr b="1" i="0" lang="es-CO" sz="1600" u="none" cap="none" strike="noStrike">
                          <a:solidFill>
                            <a:schemeClr val="lt1"/>
                          </a:solidFill>
                          <a:latin typeface="Calibri"/>
                          <a:ea typeface="Calibri"/>
                          <a:cs typeface="Calibri"/>
                          <a:sym typeface="Calibri"/>
                        </a:rPr>
                        <a:t>Implementadas 2013  </a:t>
                      </a:r>
                      <a:endParaRPr/>
                    </a:p>
                  </a:txBody>
                  <a:tcPr marT="5900" marB="0" marR="5900" marL="5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8B832"/>
                    </a:solidFill>
                  </a:tcPr>
                </a:tc>
                <a:tc>
                  <a:txBody>
                    <a:bodyPr/>
                    <a:lstStyle/>
                    <a:p>
                      <a:pPr indent="0" lvl="0" marL="0" marR="0" rtl="0" algn="ctr">
                        <a:spcBef>
                          <a:spcPts val="0"/>
                        </a:spcBef>
                        <a:spcAft>
                          <a:spcPts val="0"/>
                        </a:spcAft>
                        <a:buNone/>
                      </a:pPr>
                      <a:r>
                        <a:rPr b="1" i="0" lang="es-CO" sz="1600" u="none" cap="none" strike="noStrike">
                          <a:solidFill>
                            <a:schemeClr val="lt1"/>
                          </a:solidFill>
                          <a:latin typeface="Calibri"/>
                          <a:ea typeface="Calibri"/>
                          <a:cs typeface="Calibri"/>
                          <a:sym typeface="Calibri"/>
                        </a:rPr>
                        <a:t>% de Avance del Proyecto</a:t>
                      </a:r>
                      <a:endParaRPr b="1" i="0" sz="1600" u="none" cap="none" strike="noStrike">
                        <a:solidFill>
                          <a:schemeClr val="lt1"/>
                        </a:solidFill>
                        <a:latin typeface="Calibri"/>
                        <a:ea typeface="Calibri"/>
                        <a:cs typeface="Calibri"/>
                        <a:sym typeface="Calibri"/>
                      </a:endParaRPr>
                    </a:p>
                  </a:txBody>
                  <a:tcPr marT="5900" marB="0" marR="5900" marL="5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8B832"/>
                    </a:solidFill>
                  </a:tcPr>
                </a:tc>
              </a:tr>
              <a:tr h="434150">
                <a:tc>
                  <a:txBody>
                    <a:bodyPr/>
                    <a:lstStyle/>
                    <a:p>
                      <a:pPr indent="0" lvl="0" marL="0" marR="0" rtl="0" algn="ctr">
                        <a:spcBef>
                          <a:spcPts val="0"/>
                        </a:spcBef>
                        <a:spcAft>
                          <a:spcPts val="0"/>
                        </a:spcAft>
                        <a:buNone/>
                      </a:pPr>
                      <a:r>
                        <a:rPr b="1" i="0" lang="es-CO" sz="2000" u="none" cap="none" strike="noStrike">
                          <a:solidFill>
                            <a:srgbClr val="000000"/>
                          </a:solidFill>
                          <a:latin typeface="Calibri"/>
                          <a:ea typeface="Calibri"/>
                          <a:cs typeface="Calibri"/>
                          <a:sym typeface="Calibri"/>
                        </a:rPr>
                        <a:t>4</a:t>
                      </a:r>
                      <a:endParaRPr b="1" i="0" sz="2000" u="none" cap="none" strike="noStrike">
                        <a:solidFill>
                          <a:srgbClr val="000000"/>
                        </a:solidFill>
                        <a:latin typeface="Calibri"/>
                        <a:ea typeface="Calibri"/>
                        <a:cs typeface="Calibri"/>
                        <a:sym typeface="Calibri"/>
                      </a:endParaRPr>
                    </a:p>
                  </a:txBody>
                  <a:tcPr marT="5900" marB="0" marR="5900" marL="5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s-CO" sz="2000" u="none" cap="none" strike="noStrike">
                          <a:solidFill>
                            <a:srgbClr val="000000"/>
                          </a:solidFill>
                          <a:latin typeface="Calibri"/>
                          <a:ea typeface="Calibri"/>
                          <a:cs typeface="Calibri"/>
                          <a:sym typeface="Calibri"/>
                        </a:rPr>
                        <a:t>2</a:t>
                      </a:r>
                      <a:endParaRPr b="1" i="0" sz="2000" u="none" cap="none" strike="noStrike">
                        <a:solidFill>
                          <a:srgbClr val="000000"/>
                        </a:solidFill>
                        <a:latin typeface="Calibri"/>
                        <a:ea typeface="Calibri"/>
                        <a:cs typeface="Calibri"/>
                        <a:sym typeface="Calibri"/>
                      </a:endParaRPr>
                    </a:p>
                  </a:txBody>
                  <a:tcPr marT="5900" marB="0" marR="5900" marL="5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s-CO" sz="2000" u="none" cap="none" strike="noStrike">
                          <a:solidFill>
                            <a:srgbClr val="000000"/>
                          </a:solidFill>
                          <a:latin typeface="Calibri"/>
                          <a:ea typeface="Calibri"/>
                          <a:cs typeface="Calibri"/>
                          <a:sym typeface="Calibri"/>
                        </a:rPr>
                        <a:t>35%</a:t>
                      </a:r>
                      <a:endParaRPr b="1" i="0" sz="2000" u="none" cap="none" strike="noStrike">
                        <a:solidFill>
                          <a:srgbClr val="000000"/>
                        </a:solidFill>
                        <a:latin typeface="Calibri"/>
                        <a:ea typeface="Calibri"/>
                        <a:cs typeface="Calibri"/>
                        <a:sym typeface="Calibri"/>
                      </a:endParaRPr>
                    </a:p>
                  </a:txBody>
                  <a:tcPr marT="5900" marB="0" marR="5900" marL="5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621" name="Google Shape;621;p44"/>
          <p:cNvGraphicFramePr/>
          <p:nvPr/>
        </p:nvGraphicFramePr>
        <p:xfrm>
          <a:off x="6300192" y="4631244"/>
          <a:ext cx="3000000" cy="3000000"/>
        </p:xfrm>
        <a:graphic>
          <a:graphicData uri="http://schemas.openxmlformats.org/drawingml/2006/table">
            <a:tbl>
              <a:tblPr>
                <a:noFill/>
                <a:tableStyleId>{4D84D15C-FEF1-4339-B679-8E08C7CA2086}</a:tableStyleId>
              </a:tblPr>
              <a:tblGrid>
                <a:gridCol w="2304250"/>
              </a:tblGrid>
              <a:tr h="360050">
                <a:tc>
                  <a:txBody>
                    <a:bodyPr/>
                    <a:lstStyle/>
                    <a:p>
                      <a:pPr indent="0" lvl="0" marL="0" marR="0" rtl="0" algn="ctr">
                        <a:lnSpc>
                          <a:spcPct val="100000"/>
                        </a:lnSpc>
                        <a:spcBef>
                          <a:spcPts val="0"/>
                        </a:spcBef>
                        <a:spcAft>
                          <a:spcPts val="0"/>
                        </a:spcAft>
                        <a:buClr>
                          <a:schemeClr val="lt1"/>
                        </a:buClr>
                        <a:buSzPts val="1800"/>
                        <a:buFont typeface="Calibri"/>
                        <a:buNone/>
                      </a:pPr>
                      <a:r>
                        <a:rPr b="1" i="0" lang="es-CO" sz="1800" u="none" cap="none" strike="noStrike">
                          <a:solidFill>
                            <a:schemeClr val="lt1"/>
                          </a:solidFill>
                          <a:latin typeface="Calibri"/>
                          <a:ea typeface="Calibri"/>
                          <a:cs typeface="Calibri"/>
                          <a:sym typeface="Calibri"/>
                        </a:rPr>
                        <a:t>Nodos de Pérdidas Impactados</a:t>
                      </a:r>
                      <a:endParaRPr/>
                    </a:p>
                  </a:txBody>
                  <a:tcPr marT="5900" marB="0" marR="5900" marL="5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8B832"/>
                    </a:solidFill>
                  </a:tcPr>
                </a:tc>
              </a:tr>
              <a:tr h="309575">
                <a:tc>
                  <a:txBody>
                    <a:bodyPr/>
                    <a:lstStyle/>
                    <a:p>
                      <a:pPr indent="0" lvl="0" marL="0" marR="0" rtl="0" algn="ctr">
                        <a:spcBef>
                          <a:spcPts val="0"/>
                        </a:spcBef>
                        <a:spcAft>
                          <a:spcPts val="0"/>
                        </a:spcAft>
                        <a:buNone/>
                      </a:pPr>
                      <a:r>
                        <a:rPr b="1" i="0" lang="es-CO" sz="2800" u="none" cap="none" strike="noStrike">
                          <a:solidFill>
                            <a:srgbClr val="000000"/>
                          </a:solidFill>
                          <a:latin typeface="Calibri"/>
                          <a:ea typeface="Calibri"/>
                          <a:cs typeface="Calibri"/>
                          <a:sym typeface="Calibri"/>
                        </a:rPr>
                        <a:t>7</a:t>
                      </a:r>
                      <a:endParaRPr b="1" i="0" sz="2800" u="none" cap="none" strike="noStrike">
                        <a:solidFill>
                          <a:srgbClr val="000000"/>
                        </a:solidFill>
                        <a:latin typeface="Calibri"/>
                        <a:ea typeface="Calibri"/>
                        <a:cs typeface="Calibri"/>
                        <a:sym typeface="Calibri"/>
                      </a:endParaRPr>
                    </a:p>
                  </a:txBody>
                  <a:tcPr marT="5900" marB="0" marR="5900" marL="5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622" name="Google Shape;622;p44"/>
          <p:cNvSpPr txBox="1"/>
          <p:nvPr/>
        </p:nvSpPr>
        <p:spPr>
          <a:xfrm>
            <a:off x="1906732" y="275492"/>
            <a:ext cx="2376264"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800" u="none" cap="none" strike="noStrike">
                <a:solidFill>
                  <a:schemeClr val="dk1"/>
                </a:solidFill>
                <a:latin typeface="Arial"/>
                <a:ea typeface="Arial"/>
                <a:cs typeface="Arial"/>
                <a:sym typeface="Arial"/>
              </a:rPr>
              <a:t>MANIZALES</a:t>
            </a:r>
            <a:endParaRPr b="1" i="0" sz="1800" u="none" cap="none" strike="noStrike">
              <a:solidFill>
                <a:schemeClr val="dk1"/>
              </a:solidFill>
              <a:latin typeface="Arial"/>
              <a:ea typeface="Arial"/>
              <a:cs typeface="Arial"/>
              <a:sym typeface="Arial"/>
            </a:endParaRPr>
          </a:p>
        </p:txBody>
      </p:sp>
      <p:graphicFrame>
        <p:nvGraphicFramePr>
          <p:cNvPr id="623" name="Google Shape;623;p44"/>
          <p:cNvGraphicFramePr/>
          <p:nvPr/>
        </p:nvGraphicFramePr>
        <p:xfrm>
          <a:off x="1744512" y="889972"/>
          <a:ext cx="3000000" cy="3000000"/>
        </p:xfrm>
        <a:graphic>
          <a:graphicData uri="http://schemas.openxmlformats.org/drawingml/2006/table">
            <a:tbl>
              <a:tblPr>
                <a:noFill/>
                <a:tableStyleId>{4D84D15C-FEF1-4339-B679-8E08C7CA2086}</a:tableStyleId>
              </a:tblPr>
              <a:tblGrid>
                <a:gridCol w="1368150"/>
                <a:gridCol w="1296150"/>
              </a:tblGrid>
              <a:tr h="568475">
                <a:tc>
                  <a:txBody>
                    <a:bodyPr/>
                    <a:lstStyle/>
                    <a:p>
                      <a:pPr indent="0" lvl="0" marL="0" marR="0" rtl="0" algn="ctr">
                        <a:spcBef>
                          <a:spcPts val="0"/>
                        </a:spcBef>
                        <a:spcAft>
                          <a:spcPts val="0"/>
                        </a:spcAft>
                        <a:buNone/>
                      </a:pPr>
                      <a:r>
                        <a:rPr b="1" i="0" lang="es-CO" sz="1400" u="none" cap="none" strike="noStrike">
                          <a:solidFill>
                            <a:schemeClr val="lt1"/>
                          </a:solidFill>
                          <a:latin typeface="Calibri"/>
                          <a:ea typeface="Calibri"/>
                          <a:cs typeface="Calibri"/>
                          <a:sym typeface="Calibri"/>
                        </a:rPr>
                        <a:t>TOTAL Impactados Enero – Julio</a:t>
                      </a:r>
                      <a:endParaRPr/>
                    </a:p>
                    <a:p>
                      <a:pPr indent="0" lvl="0" marL="0" marR="0" rtl="0" algn="ctr">
                        <a:spcBef>
                          <a:spcPts val="0"/>
                        </a:spcBef>
                        <a:spcAft>
                          <a:spcPts val="0"/>
                        </a:spcAft>
                        <a:buNone/>
                      </a:pPr>
                      <a:r>
                        <a:rPr b="1" i="0" lang="es-CO" sz="1400" u="none" cap="none" strike="noStrike">
                          <a:solidFill>
                            <a:schemeClr val="lt1"/>
                          </a:solidFill>
                          <a:latin typeface="Calibri"/>
                          <a:ea typeface="Calibri"/>
                          <a:cs typeface="Calibri"/>
                          <a:sym typeface="Calibri"/>
                        </a:rPr>
                        <a:t>2013</a:t>
                      </a:r>
                      <a:endParaRPr b="1" i="0" sz="1400" u="none" cap="none" strike="noStrike">
                        <a:solidFill>
                          <a:schemeClr val="lt1"/>
                        </a:solidFill>
                        <a:latin typeface="Calibri"/>
                        <a:ea typeface="Calibri"/>
                        <a:cs typeface="Calibri"/>
                        <a:sym typeface="Calibri"/>
                      </a:endParaRPr>
                    </a:p>
                  </a:txBody>
                  <a:tcPr marT="5900" marB="0" marR="5900" marL="5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8B832"/>
                    </a:solidFill>
                  </a:tcPr>
                </a:tc>
                <a:tc>
                  <a:txBody>
                    <a:bodyPr/>
                    <a:lstStyle/>
                    <a:p>
                      <a:pPr indent="0" lvl="0" marL="0" marR="0" rtl="0" algn="ctr">
                        <a:spcBef>
                          <a:spcPts val="0"/>
                        </a:spcBef>
                        <a:spcAft>
                          <a:spcPts val="0"/>
                        </a:spcAft>
                        <a:buNone/>
                      </a:pPr>
                      <a:r>
                        <a:rPr b="1" i="0" lang="es-CO" sz="1400" u="none" cap="none" strike="noStrike">
                          <a:solidFill>
                            <a:schemeClr val="lt1"/>
                          </a:solidFill>
                          <a:latin typeface="Calibri"/>
                          <a:ea typeface="Calibri"/>
                          <a:cs typeface="Calibri"/>
                          <a:sym typeface="Calibri"/>
                        </a:rPr>
                        <a:t>TOTAL Acumulado 2012-2013</a:t>
                      </a:r>
                      <a:endParaRPr b="1" i="0" sz="1400" u="none" cap="none" strike="noStrike">
                        <a:solidFill>
                          <a:schemeClr val="lt1"/>
                        </a:solidFill>
                        <a:latin typeface="Calibri"/>
                        <a:ea typeface="Calibri"/>
                        <a:cs typeface="Calibri"/>
                        <a:sym typeface="Calibri"/>
                      </a:endParaRPr>
                    </a:p>
                  </a:txBody>
                  <a:tcPr marT="5900" marB="0" marR="5900" marL="5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8B832"/>
                    </a:solidFill>
                  </a:tcPr>
                </a:tc>
              </a:tr>
              <a:tr h="488000">
                <a:tc>
                  <a:txBody>
                    <a:bodyPr/>
                    <a:lstStyle/>
                    <a:p>
                      <a:pPr indent="0" lvl="0" marL="0" marR="0" rtl="0" algn="ctr">
                        <a:spcBef>
                          <a:spcPts val="0"/>
                        </a:spcBef>
                        <a:spcAft>
                          <a:spcPts val="0"/>
                        </a:spcAft>
                        <a:buNone/>
                      </a:pPr>
                      <a:r>
                        <a:rPr b="1" i="0" lang="es-CO" sz="1800" u="none" cap="none" strike="noStrike">
                          <a:solidFill>
                            <a:srgbClr val="000000"/>
                          </a:solidFill>
                          <a:latin typeface="Calibri"/>
                          <a:ea typeface="Calibri"/>
                          <a:cs typeface="Calibri"/>
                          <a:sym typeface="Calibri"/>
                        </a:rPr>
                        <a:t>1.915</a:t>
                      </a:r>
                      <a:endParaRPr/>
                    </a:p>
                    <a:p>
                      <a:pPr indent="0" lvl="0" marL="0" marR="0" rtl="0" algn="ctr">
                        <a:spcBef>
                          <a:spcPts val="0"/>
                        </a:spcBef>
                        <a:spcAft>
                          <a:spcPts val="0"/>
                        </a:spcAft>
                        <a:buNone/>
                      </a:pPr>
                      <a:r>
                        <a:rPr b="1" i="0" lang="es-CO" sz="1800" u="none" cap="none" strike="noStrike">
                          <a:solidFill>
                            <a:srgbClr val="000000"/>
                          </a:solidFill>
                          <a:latin typeface="Calibri"/>
                          <a:ea typeface="Calibri"/>
                          <a:cs typeface="Calibri"/>
                          <a:sym typeface="Calibri"/>
                        </a:rPr>
                        <a:t>Personas</a:t>
                      </a:r>
                      <a:endParaRPr b="1" i="0" sz="1800" u="none" cap="none" strike="noStrike">
                        <a:solidFill>
                          <a:srgbClr val="000000"/>
                        </a:solidFill>
                        <a:latin typeface="Calibri"/>
                        <a:ea typeface="Calibri"/>
                        <a:cs typeface="Calibri"/>
                        <a:sym typeface="Calibri"/>
                      </a:endParaRPr>
                    </a:p>
                  </a:txBody>
                  <a:tcPr marT="5900" marB="0" marR="5900" marL="5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s-CO" sz="1800" u="none" cap="none" strike="noStrike">
                          <a:solidFill>
                            <a:srgbClr val="000000"/>
                          </a:solidFill>
                          <a:latin typeface="Calibri"/>
                          <a:ea typeface="Calibri"/>
                          <a:cs typeface="Calibri"/>
                          <a:sym typeface="Calibri"/>
                        </a:rPr>
                        <a:t>3.389</a:t>
                      </a:r>
                      <a:endParaRPr/>
                    </a:p>
                    <a:p>
                      <a:pPr indent="0" lvl="0" marL="0" marR="0" rtl="0" algn="ctr">
                        <a:spcBef>
                          <a:spcPts val="0"/>
                        </a:spcBef>
                        <a:spcAft>
                          <a:spcPts val="0"/>
                        </a:spcAft>
                        <a:buNone/>
                      </a:pPr>
                      <a:r>
                        <a:rPr b="1" i="0" lang="es-CO" sz="1800" u="none" cap="none" strike="noStrike">
                          <a:solidFill>
                            <a:srgbClr val="000000"/>
                          </a:solidFill>
                          <a:latin typeface="Calibri"/>
                          <a:ea typeface="Calibri"/>
                          <a:cs typeface="Calibri"/>
                          <a:sym typeface="Calibri"/>
                        </a:rPr>
                        <a:t>Personas</a:t>
                      </a:r>
                      <a:endParaRPr b="1" i="0" sz="1800" u="none" cap="none" strike="noStrike">
                        <a:solidFill>
                          <a:srgbClr val="000000"/>
                        </a:solidFill>
                        <a:latin typeface="Calibri"/>
                        <a:ea typeface="Calibri"/>
                        <a:cs typeface="Calibri"/>
                        <a:sym typeface="Calibri"/>
                      </a:endParaRPr>
                    </a:p>
                  </a:txBody>
                  <a:tcPr marT="5900" marB="0" marR="5900" marL="5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624" name="Google Shape;624;p44"/>
          <p:cNvGraphicFramePr/>
          <p:nvPr/>
        </p:nvGraphicFramePr>
        <p:xfrm>
          <a:off x="1045203" y="2219343"/>
          <a:ext cx="3995936" cy="2905474"/>
        </p:xfrm>
        <a:graphic>
          <a:graphicData uri="http://schemas.openxmlformats.org/drawingml/2006/chart">
            <c:chart r:id="rId5"/>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45"/>
          <p:cNvSpPr/>
          <p:nvPr/>
        </p:nvSpPr>
        <p:spPr>
          <a:xfrm rot="-5400000">
            <a:off x="-3136610" y="3136614"/>
            <a:ext cx="6858000" cy="584775"/>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Arial"/>
                <a:ea typeface="Arial"/>
                <a:cs typeface="Arial"/>
                <a:sym typeface="Arial"/>
              </a:rPr>
              <a:t>Impacto en Nodos </a:t>
            </a:r>
            <a:endParaRPr b="0" i="0" sz="2800" u="none" cap="none" strike="noStrike">
              <a:solidFill>
                <a:schemeClr val="lt1"/>
              </a:solidFill>
              <a:latin typeface="Arial"/>
              <a:ea typeface="Arial"/>
              <a:cs typeface="Arial"/>
              <a:sym typeface="Arial"/>
            </a:endParaRPr>
          </a:p>
        </p:txBody>
      </p:sp>
      <p:sp>
        <p:nvSpPr>
          <p:cNvPr id="630" name="Google Shape;630;p45"/>
          <p:cNvSpPr/>
          <p:nvPr/>
        </p:nvSpPr>
        <p:spPr>
          <a:xfrm>
            <a:off x="5487242" y="2322975"/>
            <a:ext cx="2160240" cy="544830"/>
          </a:xfrm>
          <a:prstGeom prst="roundRect">
            <a:avLst>
              <a:gd fmla="val 16667" name="adj"/>
            </a:avLst>
          </a:prstGeom>
          <a:noFill/>
          <a:ln cap="flat" cmpd="sng" w="76200">
            <a:solidFill>
              <a:srgbClr val="92D050"/>
            </a:solidFill>
            <a:prstDash val="dot"/>
            <a:round/>
            <a:headEnd len="sm" w="sm" type="none"/>
            <a:tailEnd len="sm" w="sm" type="none"/>
          </a:ln>
        </p:spPr>
        <p:txBody>
          <a:bodyPr anchorCtr="0" anchor="ctr" bIns="0" lIns="0" spcFirstLastPara="1" rIns="0" wrap="square" tIns="0">
            <a:spAutoFit/>
          </a:bodyPr>
          <a:lstStyle/>
          <a:p>
            <a:pPr indent="0" lvl="0" marL="0" marR="0" rtl="0" algn="ctr">
              <a:spcBef>
                <a:spcPts val="0"/>
              </a:spcBef>
              <a:spcAft>
                <a:spcPts val="0"/>
              </a:spcAft>
              <a:buNone/>
            </a:pPr>
            <a:r>
              <a:rPr b="1" i="0" lang="es-CO" sz="1600" u="none" cap="none" strike="noStrike">
                <a:solidFill>
                  <a:schemeClr val="dk1"/>
                </a:solidFill>
                <a:latin typeface="Calibri"/>
                <a:ea typeface="Calibri"/>
                <a:cs typeface="Calibri"/>
                <a:sym typeface="Calibri"/>
              </a:rPr>
              <a:t>Comparativo Pérdidas Nodos Intervenidos</a:t>
            </a:r>
            <a:endParaRPr b="0" i="0" sz="1600" u="none" cap="none" strike="noStrike">
              <a:solidFill>
                <a:schemeClr val="dk1"/>
              </a:solidFill>
              <a:latin typeface="Calibri"/>
              <a:ea typeface="Calibri"/>
              <a:cs typeface="Calibri"/>
              <a:sym typeface="Calibri"/>
            </a:endParaRPr>
          </a:p>
        </p:txBody>
      </p:sp>
      <p:sp>
        <p:nvSpPr>
          <p:cNvPr id="631" name="Google Shape;631;p45"/>
          <p:cNvSpPr txBox="1"/>
          <p:nvPr/>
        </p:nvSpPr>
        <p:spPr>
          <a:xfrm>
            <a:off x="2609782" y="1347735"/>
            <a:ext cx="3276364"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600" u="none" cap="none" strike="noStrike">
                <a:solidFill>
                  <a:schemeClr val="dk1"/>
                </a:solidFill>
                <a:latin typeface="Arial"/>
                <a:ea typeface="Arial"/>
                <a:cs typeface="Arial"/>
                <a:sym typeface="Arial"/>
              </a:rPr>
              <a:t>7 Nodos Seleccionados</a:t>
            </a:r>
            <a:endParaRPr b="0" i="0" sz="1600" u="none" cap="none" strike="noStrike">
              <a:solidFill>
                <a:schemeClr val="dk1"/>
              </a:solidFill>
              <a:latin typeface="Arial"/>
              <a:ea typeface="Arial"/>
              <a:cs typeface="Arial"/>
              <a:sym typeface="Arial"/>
            </a:endParaRPr>
          </a:p>
        </p:txBody>
      </p:sp>
      <p:sp>
        <p:nvSpPr>
          <p:cNvPr id="632" name="Google Shape;632;p45"/>
          <p:cNvSpPr txBox="1"/>
          <p:nvPr/>
        </p:nvSpPr>
        <p:spPr>
          <a:xfrm>
            <a:off x="1259632" y="260648"/>
            <a:ext cx="597666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2400" u="none" cap="none" strike="noStrike">
                <a:solidFill>
                  <a:srgbClr val="00782C"/>
                </a:solidFill>
                <a:latin typeface="Calibri"/>
                <a:ea typeface="Calibri"/>
                <a:cs typeface="Calibri"/>
                <a:sym typeface="Calibri"/>
              </a:rPr>
              <a:t>Monitoreo de impacto en nodos de pérdidas barrio Solferino</a:t>
            </a:r>
            <a:endParaRPr b="1" i="0" sz="2400" u="none" cap="none" strike="noStrike">
              <a:solidFill>
                <a:srgbClr val="00782C"/>
              </a:solidFill>
              <a:latin typeface="Calibri"/>
              <a:ea typeface="Calibri"/>
              <a:cs typeface="Calibri"/>
              <a:sym typeface="Calibri"/>
            </a:endParaRPr>
          </a:p>
        </p:txBody>
      </p:sp>
      <p:sp>
        <p:nvSpPr>
          <p:cNvPr id="633" name="Google Shape;633;p45"/>
          <p:cNvSpPr/>
          <p:nvPr/>
        </p:nvSpPr>
        <p:spPr>
          <a:xfrm>
            <a:off x="1614471" y="2301287"/>
            <a:ext cx="2160240" cy="272415"/>
          </a:xfrm>
          <a:prstGeom prst="roundRect">
            <a:avLst>
              <a:gd fmla="val 16667" name="adj"/>
            </a:avLst>
          </a:prstGeom>
          <a:noFill/>
          <a:ln cap="flat" cmpd="sng" w="76200">
            <a:solidFill>
              <a:srgbClr val="92D050"/>
            </a:solidFill>
            <a:prstDash val="dot"/>
            <a:round/>
            <a:headEnd len="sm" w="sm" type="none"/>
            <a:tailEnd len="sm" w="sm" type="none"/>
          </a:ln>
        </p:spPr>
        <p:txBody>
          <a:bodyPr anchorCtr="0" anchor="ctr" bIns="0" lIns="0" spcFirstLastPara="1" rIns="0" wrap="square" tIns="0">
            <a:spAutoFit/>
          </a:bodyPr>
          <a:lstStyle/>
          <a:p>
            <a:pPr indent="0" lvl="0" marL="0" marR="0" rtl="0" algn="ctr">
              <a:spcBef>
                <a:spcPts val="0"/>
              </a:spcBef>
              <a:spcAft>
                <a:spcPts val="0"/>
              </a:spcAft>
              <a:buNone/>
            </a:pPr>
            <a:r>
              <a:rPr b="1" i="0" lang="es-CO" sz="1600" u="none" cap="none" strike="noStrike">
                <a:solidFill>
                  <a:schemeClr val="dk1"/>
                </a:solidFill>
                <a:latin typeface="Calibri"/>
                <a:ea typeface="Calibri"/>
                <a:cs typeface="Calibri"/>
                <a:sym typeface="Calibri"/>
              </a:rPr>
              <a:t>Actividades</a:t>
            </a:r>
            <a:endParaRPr b="0" i="0" sz="1600" u="none" cap="none" strike="noStrike">
              <a:solidFill>
                <a:schemeClr val="dk1"/>
              </a:solidFill>
              <a:latin typeface="Calibri"/>
              <a:ea typeface="Calibri"/>
              <a:cs typeface="Calibri"/>
              <a:sym typeface="Calibri"/>
            </a:endParaRPr>
          </a:p>
        </p:txBody>
      </p:sp>
      <p:sp>
        <p:nvSpPr>
          <p:cNvPr id="634" name="Google Shape;634;p45"/>
          <p:cNvSpPr/>
          <p:nvPr/>
        </p:nvSpPr>
        <p:spPr>
          <a:xfrm>
            <a:off x="755576" y="2885609"/>
            <a:ext cx="3960440" cy="3207687"/>
          </a:xfrm>
          <a:prstGeom prst="roundRect">
            <a:avLst>
              <a:gd fmla="val 16667" name="adj"/>
            </a:avLst>
          </a:prstGeom>
          <a:noFill/>
          <a:ln cap="flat" cmpd="sng" w="12700">
            <a:solidFill>
              <a:schemeClr val="dk2"/>
            </a:solidFill>
            <a:prstDash val="dot"/>
            <a:round/>
            <a:headEnd len="sm" w="sm" type="none"/>
            <a:tailEnd len="sm" w="sm" type="none"/>
          </a:ln>
        </p:spPr>
        <p:txBody>
          <a:bodyPr anchorCtr="0" anchor="ctr" bIns="45700" lIns="91425" spcFirstLastPara="1" rIns="91425" wrap="square" tIns="45700">
            <a:spAutoFit/>
          </a:bodyPr>
          <a:lstStyle/>
          <a:p>
            <a:pPr indent="-171450" lvl="0" marL="171450" marR="0" rtl="0" algn="just">
              <a:spcBef>
                <a:spcPts val="0"/>
              </a:spcBef>
              <a:spcAft>
                <a:spcPts val="0"/>
              </a:spcAft>
              <a:buClr>
                <a:schemeClr val="dk1"/>
              </a:buClr>
              <a:buSzPts val="1200"/>
              <a:buFont typeface="Arial"/>
              <a:buChar char="•"/>
            </a:pPr>
            <a:r>
              <a:rPr b="0" i="0" lang="es-CO" sz="1200" u="none" cap="none" strike="noStrike">
                <a:solidFill>
                  <a:schemeClr val="dk1"/>
                </a:solidFill>
                <a:latin typeface="Verdana"/>
                <a:ea typeface="Verdana"/>
                <a:cs typeface="Verdana"/>
                <a:sym typeface="Verdana"/>
              </a:rPr>
              <a:t>Vacaciones recreativas</a:t>
            </a:r>
            <a:endParaRPr/>
          </a:p>
          <a:p>
            <a:pPr indent="-171450" lvl="0" marL="171450" marR="0" rtl="0" algn="just">
              <a:spcBef>
                <a:spcPts val="240"/>
              </a:spcBef>
              <a:spcAft>
                <a:spcPts val="0"/>
              </a:spcAft>
              <a:buClr>
                <a:schemeClr val="dk1"/>
              </a:buClr>
              <a:buSzPts val="1200"/>
              <a:buFont typeface="Arial"/>
              <a:buChar char="•"/>
            </a:pPr>
            <a:r>
              <a:rPr b="0" i="0" lang="es-CO" sz="1200" u="none" cap="none" strike="noStrike">
                <a:solidFill>
                  <a:schemeClr val="dk1"/>
                </a:solidFill>
                <a:latin typeface="Verdana"/>
                <a:ea typeface="Verdana"/>
                <a:cs typeface="Verdana"/>
                <a:sym typeface="Verdana"/>
              </a:rPr>
              <a:t>Actividades Comité Interbarrial</a:t>
            </a:r>
            <a:endParaRPr b="0" i="0" sz="1200" u="none" cap="none" strike="noStrike">
              <a:solidFill>
                <a:schemeClr val="dk1"/>
              </a:solidFill>
              <a:latin typeface="Verdana"/>
              <a:ea typeface="Verdana"/>
              <a:cs typeface="Verdana"/>
              <a:sym typeface="Verdana"/>
            </a:endParaRPr>
          </a:p>
          <a:p>
            <a:pPr indent="-171450" lvl="0" marL="171450" marR="0" rtl="0" algn="just">
              <a:spcBef>
                <a:spcPts val="240"/>
              </a:spcBef>
              <a:spcAft>
                <a:spcPts val="0"/>
              </a:spcAft>
              <a:buClr>
                <a:schemeClr val="dk1"/>
              </a:buClr>
              <a:buSzPts val="1200"/>
              <a:buFont typeface="Arial"/>
              <a:buChar char="•"/>
            </a:pPr>
            <a:r>
              <a:rPr b="0" i="0" lang="es-CO" sz="1200" u="none" cap="none" strike="noStrike">
                <a:solidFill>
                  <a:schemeClr val="dk1"/>
                </a:solidFill>
                <a:latin typeface="Verdana"/>
                <a:ea typeface="Verdana"/>
                <a:cs typeface="Verdana"/>
                <a:sym typeface="Verdana"/>
              </a:rPr>
              <a:t>Actividades ambientales</a:t>
            </a:r>
            <a:endParaRPr/>
          </a:p>
          <a:p>
            <a:pPr indent="-171450" lvl="0" marL="171450" marR="0" rtl="0" algn="just">
              <a:spcBef>
                <a:spcPts val="240"/>
              </a:spcBef>
              <a:spcAft>
                <a:spcPts val="0"/>
              </a:spcAft>
              <a:buClr>
                <a:schemeClr val="dk1"/>
              </a:buClr>
              <a:buSzPts val="1200"/>
              <a:buFont typeface="Arial"/>
              <a:buChar char="•"/>
            </a:pPr>
            <a:r>
              <a:rPr b="0" i="0" lang="es-CO" sz="1200" u="none" cap="none" strike="noStrike">
                <a:solidFill>
                  <a:schemeClr val="dk1"/>
                </a:solidFill>
                <a:latin typeface="Verdana"/>
                <a:ea typeface="Verdana"/>
                <a:cs typeface="Verdana"/>
                <a:sym typeface="Verdana"/>
              </a:rPr>
              <a:t>Actividades comunitarias: Cine clubs</a:t>
            </a:r>
            <a:endParaRPr/>
          </a:p>
          <a:p>
            <a:pPr indent="-171450" lvl="0" marL="171450" marR="0" rtl="0" algn="just">
              <a:spcBef>
                <a:spcPts val="240"/>
              </a:spcBef>
              <a:spcAft>
                <a:spcPts val="0"/>
              </a:spcAft>
              <a:buClr>
                <a:schemeClr val="dk1"/>
              </a:buClr>
              <a:buSzPts val="1200"/>
              <a:buFont typeface="Arial"/>
              <a:buChar char="•"/>
            </a:pPr>
            <a:r>
              <a:rPr b="0" i="0" lang="es-CO" sz="1200" u="none" cap="none" strike="noStrike">
                <a:solidFill>
                  <a:schemeClr val="dk1"/>
                </a:solidFill>
                <a:latin typeface="Verdana"/>
                <a:ea typeface="Verdana"/>
                <a:cs typeface="Verdana"/>
                <a:sym typeface="Verdana"/>
              </a:rPr>
              <a:t>Juntas de acción comunal</a:t>
            </a:r>
            <a:endParaRPr/>
          </a:p>
          <a:p>
            <a:pPr indent="-171450" lvl="0" marL="171450" marR="0" rtl="0" algn="just">
              <a:spcBef>
                <a:spcPts val="240"/>
              </a:spcBef>
              <a:spcAft>
                <a:spcPts val="0"/>
              </a:spcAft>
              <a:buClr>
                <a:schemeClr val="dk1"/>
              </a:buClr>
              <a:buSzPts val="1200"/>
              <a:buFont typeface="Arial"/>
              <a:buChar char="•"/>
            </a:pPr>
            <a:r>
              <a:rPr b="0" i="0" lang="es-CO" sz="1200" u="none" cap="none" strike="noStrike">
                <a:solidFill>
                  <a:schemeClr val="dk1"/>
                </a:solidFill>
                <a:latin typeface="Verdana"/>
                <a:ea typeface="Verdana"/>
                <a:cs typeface="Verdana"/>
                <a:sym typeface="Verdana"/>
              </a:rPr>
              <a:t>Gestión de alianzas institucionales con Secretaría de gobierno de Manizales, Secretaría de desarrollo de Manizales, Oficina de la juventud, Biblioteca pública municipal, Alianza contra el fraude en servicios públicos, Junta de acción comunal barrio el solferino.</a:t>
            </a:r>
            <a:endParaRPr/>
          </a:p>
          <a:p>
            <a:pPr indent="-171450" lvl="0" marL="171450" marR="0" rtl="0" algn="just">
              <a:spcBef>
                <a:spcPts val="240"/>
              </a:spcBef>
              <a:spcAft>
                <a:spcPts val="0"/>
              </a:spcAft>
              <a:buClr>
                <a:schemeClr val="dk1"/>
              </a:buClr>
              <a:buSzPts val="1200"/>
              <a:buFont typeface="Arial"/>
              <a:buChar char="•"/>
            </a:pPr>
            <a:r>
              <a:rPr b="0" i="0" lang="es-CO" sz="1200" u="none" cap="none" strike="noStrike">
                <a:solidFill>
                  <a:schemeClr val="dk1"/>
                </a:solidFill>
                <a:latin typeface="Verdana"/>
                <a:ea typeface="Verdana"/>
                <a:cs typeface="Verdana"/>
                <a:sym typeface="Verdana"/>
              </a:rPr>
              <a:t>Convocatoria a gente con energía a familias del barrio el solferino</a:t>
            </a:r>
            <a:endParaRPr b="0" i="0" sz="1200" u="none" cap="none" strike="noStrike">
              <a:solidFill>
                <a:schemeClr val="dk1"/>
              </a:solidFill>
              <a:latin typeface="Verdana"/>
              <a:ea typeface="Verdana"/>
              <a:cs typeface="Verdana"/>
              <a:sym typeface="Verdana"/>
            </a:endParaRPr>
          </a:p>
        </p:txBody>
      </p:sp>
      <p:graphicFrame>
        <p:nvGraphicFramePr>
          <p:cNvPr id="635" name="Google Shape;635;p45"/>
          <p:cNvGraphicFramePr/>
          <p:nvPr/>
        </p:nvGraphicFramePr>
        <p:xfrm>
          <a:off x="4860032" y="3215850"/>
          <a:ext cx="3000000" cy="3000000"/>
        </p:xfrm>
        <a:graphic>
          <a:graphicData uri="http://schemas.openxmlformats.org/drawingml/2006/table">
            <a:tbl>
              <a:tblPr>
                <a:noFill/>
                <a:tableStyleId>{4D84D15C-FEF1-4339-B679-8E08C7CA2086}</a:tableStyleId>
              </a:tblPr>
              <a:tblGrid>
                <a:gridCol w="748150"/>
                <a:gridCol w="748150"/>
                <a:gridCol w="748150"/>
                <a:gridCol w="748150"/>
                <a:gridCol w="748150"/>
              </a:tblGrid>
              <a:tr h="243150">
                <a:tc rowSpan="2">
                  <a:txBody>
                    <a:bodyPr/>
                    <a:lstStyle/>
                    <a:p>
                      <a:pPr indent="0" lvl="0" marL="0" marR="0" rtl="0" algn="ctr">
                        <a:spcBef>
                          <a:spcPts val="0"/>
                        </a:spcBef>
                        <a:spcAft>
                          <a:spcPts val="0"/>
                        </a:spcAft>
                        <a:buNone/>
                      </a:pPr>
                      <a:r>
                        <a:rPr b="1" i="0" lang="es-CO" sz="1100" u="none" cap="none" strike="noStrike">
                          <a:solidFill>
                            <a:srgbClr val="000000"/>
                          </a:solidFill>
                          <a:latin typeface="Calibri"/>
                          <a:ea typeface="Calibri"/>
                          <a:cs typeface="Calibri"/>
                          <a:sym typeface="Calibri"/>
                        </a:rPr>
                        <a:t>MUNICIPIO</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8E4BC"/>
                    </a:solidFill>
                  </a:tcPr>
                </a:tc>
                <a:tc gridSpan="4">
                  <a:txBody>
                    <a:bodyPr/>
                    <a:lstStyle/>
                    <a:p>
                      <a:pPr indent="0" lvl="0" marL="0" marR="0" rtl="0" algn="ctr">
                        <a:spcBef>
                          <a:spcPts val="0"/>
                        </a:spcBef>
                        <a:spcAft>
                          <a:spcPts val="0"/>
                        </a:spcAft>
                        <a:buNone/>
                      </a:pPr>
                      <a:r>
                        <a:rPr b="1" i="0" lang="es-CO" sz="1400" u="none" cap="none" strike="noStrike">
                          <a:solidFill>
                            <a:srgbClr val="000000"/>
                          </a:solidFill>
                          <a:latin typeface="Calibri"/>
                          <a:ea typeface="Calibri"/>
                          <a:cs typeface="Calibri"/>
                          <a:sym typeface="Calibri"/>
                        </a:rPr>
                        <a:t>COMPORTAMIENTO PERDIDAS</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8E4BC"/>
                    </a:solidFill>
                  </a:tcPr>
                </a:tc>
                <a:tc hMerge="1"/>
                <a:tc hMerge="1"/>
                <a:tc hMerge="1"/>
              </a:tr>
              <a:tr h="233800">
                <a:tc vMerge="1"/>
                <a:tc>
                  <a:txBody>
                    <a:bodyPr/>
                    <a:lstStyle/>
                    <a:p>
                      <a:pPr indent="0" lvl="0" marL="0" marR="0" rtl="0" algn="ctr">
                        <a:spcBef>
                          <a:spcPts val="0"/>
                        </a:spcBef>
                        <a:spcAft>
                          <a:spcPts val="0"/>
                        </a:spcAft>
                        <a:buNone/>
                      </a:pPr>
                      <a:r>
                        <a:rPr b="1" i="0" lang="es-CO" sz="1400" u="none" cap="none" strike="noStrike">
                          <a:solidFill>
                            <a:srgbClr val="000000"/>
                          </a:solidFill>
                          <a:latin typeface="Calibri"/>
                          <a:ea typeface="Calibri"/>
                          <a:cs typeface="Calibri"/>
                          <a:sym typeface="Calibri"/>
                        </a:rPr>
                        <a:t>NODO</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8E4BC"/>
                    </a:solidFill>
                  </a:tcPr>
                </a:tc>
                <a:tc>
                  <a:txBody>
                    <a:bodyPr/>
                    <a:lstStyle/>
                    <a:p>
                      <a:pPr indent="0" lvl="0" marL="0" marR="0" rtl="0" algn="ctr">
                        <a:spcBef>
                          <a:spcPts val="0"/>
                        </a:spcBef>
                        <a:spcAft>
                          <a:spcPts val="0"/>
                        </a:spcAft>
                        <a:buNone/>
                      </a:pPr>
                      <a:r>
                        <a:rPr b="1" i="0" lang="es-CO" sz="1000" u="none" cap="none" strike="noStrike">
                          <a:solidFill>
                            <a:srgbClr val="000000"/>
                          </a:solidFill>
                          <a:latin typeface="Calibri"/>
                          <a:ea typeface="Calibri"/>
                          <a:cs typeface="Calibri"/>
                          <a:sym typeface="Calibri"/>
                        </a:rPr>
                        <a:t>ABRIL</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8E4BC"/>
                    </a:solidFill>
                  </a:tcPr>
                </a:tc>
                <a:tc>
                  <a:txBody>
                    <a:bodyPr/>
                    <a:lstStyle/>
                    <a:p>
                      <a:pPr indent="0" lvl="0" marL="0" marR="0" rtl="0" algn="ctr">
                        <a:spcBef>
                          <a:spcPts val="0"/>
                        </a:spcBef>
                        <a:spcAft>
                          <a:spcPts val="0"/>
                        </a:spcAft>
                        <a:buNone/>
                      </a:pPr>
                      <a:r>
                        <a:rPr b="1" i="0" lang="es-CO" sz="1000" u="none" cap="none" strike="noStrike">
                          <a:solidFill>
                            <a:srgbClr val="000000"/>
                          </a:solidFill>
                          <a:latin typeface="Calibri"/>
                          <a:ea typeface="Calibri"/>
                          <a:cs typeface="Calibri"/>
                          <a:sym typeface="Calibri"/>
                        </a:rPr>
                        <a:t>MAYO</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8E4BC"/>
                    </a:solidFill>
                  </a:tcPr>
                </a:tc>
                <a:tc>
                  <a:txBody>
                    <a:bodyPr/>
                    <a:lstStyle/>
                    <a:p>
                      <a:pPr indent="0" lvl="0" marL="0" marR="0" rtl="0" algn="ctr">
                        <a:spcBef>
                          <a:spcPts val="0"/>
                        </a:spcBef>
                        <a:spcAft>
                          <a:spcPts val="0"/>
                        </a:spcAft>
                        <a:buNone/>
                      </a:pPr>
                      <a:r>
                        <a:rPr b="1" i="0" lang="es-CO" sz="1000" u="none" cap="none" strike="noStrike">
                          <a:solidFill>
                            <a:srgbClr val="000000"/>
                          </a:solidFill>
                          <a:latin typeface="Calibri"/>
                          <a:ea typeface="Calibri"/>
                          <a:cs typeface="Calibri"/>
                          <a:sym typeface="Calibri"/>
                        </a:rPr>
                        <a:t>JUNIO</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8E4BC"/>
                    </a:solidFill>
                  </a:tcPr>
                </a:tc>
              </a:tr>
              <a:tr h="233800">
                <a:tc rowSpan="7">
                  <a:txBody>
                    <a:bodyPr/>
                    <a:lstStyle/>
                    <a:p>
                      <a:pPr indent="0" lvl="0" marL="0" marR="0" rtl="0" algn="ctr">
                        <a:spcBef>
                          <a:spcPts val="0"/>
                        </a:spcBef>
                        <a:spcAft>
                          <a:spcPts val="0"/>
                        </a:spcAft>
                        <a:buNone/>
                      </a:pPr>
                      <a:r>
                        <a:rPr b="1" i="0" lang="es-CO" sz="1100" u="none" cap="none" strike="noStrike">
                          <a:solidFill>
                            <a:srgbClr val="000000"/>
                          </a:solidFill>
                          <a:latin typeface="Calibri"/>
                          <a:ea typeface="Calibri"/>
                          <a:cs typeface="Calibri"/>
                          <a:sym typeface="Calibri"/>
                        </a:rPr>
                        <a:t>MANIZALES</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M54478</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2543</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3424</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4048</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3800">
                <a:tc vMerge="1"/>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M54480</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2644</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2060</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1969</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3800">
                <a:tc vMerge="1"/>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M54484</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711</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708</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703</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3800">
                <a:tc vMerge="1"/>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M54488</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1780</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1457</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1343</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3800">
                <a:tc vMerge="1"/>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M54526</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606</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709</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651</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3800">
                <a:tc vMerge="1"/>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M54529</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2647</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1377</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1707</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3800">
                <a:tc vMerge="1"/>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M54530</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754</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881</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400" u="none" cap="none" strike="noStrike">
                          <a:solidFill>
                            <a:srgbClr val="000000"/>
                          </a:solidFill>
                          <a:latin typeface="Calibri"/>
                          <a:ea typeface="Calibri"/>
                          <a:cs typeface="Calibri"/>
                          <a:sym typeface="Calibri"/>
                        </a:rPr>
                        <a:t>728</a:t>
                      </a:r>
                      <a:endParaRPr/>
                    </a:p>
                  </a:txBody>
                  <a:tcPr marT="9350" marB="0" marR="9350" marL="9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46"/>
          <p:cNvSpPr/>
          <p:nvPr/>
        </p:nvSpPr>
        <p:spPr>
          <a:xfrm rot="-5400000">
            <a:off x="-3136610" y="3136614"/>
            <a:ext cx="6858000" cy="584775"/>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Arial"/>
                <a:ea typeface="Arial"/>
                <a:cs typeface="Arial"/>
                <a:sym typeface="Arial"/>
              </a:rPr>
              <a:t>Impacto en Nodos </a:t>
            </a:r>
            <a:endParaRPr b="0" i="0" sz="2800" u="none" cap="none" strike="noStrike">
              <a:solidFill>
                <a:schemeClr val="lt1"/>
              </a:solidFill>
              <a:latin typeface="Arial"/>
              <a:ea typeface="Arial"/>
              <a:cs typeface="Arial"/>
              <a:sym typeface="Arial"/>
            </a:endParaRPr>
          </a:p>
        </p:txBody>
      </p:sp>
      <p:sp>
        <p:nvSpPr>
          <p:cNvPr id="641" name="Google Shape;641;p46"/>
          <p:cNvSpPr/>
          <p:nvPr/>
        </p:nvSpPr>
        <p:spPr>
          <a:xfrm>
            <a:off x="1979712" y="2018987"/>
            <a:ext cx="5688632" cy="340519"/>
          </a:xfrm>
          <a:prstGeom prst="roundRect">
            <a:avLst>
              <a:gd fmla="val 16667" name="adj"/>
            </a:avLst>
          </a:prstGeom>
          <a:noFill/>
          <a:ln cap="flat" cmpd="sng" w="76200">
            <a:solidFill>
              <a:srgbClr val="92D050"/>
            </a:solidFill>
            <a:prstDash val="dot"/>
            <a:round/>
            <a:headEnd len="sm" w="sm" type="none"/>
            <a:tailEnd len="sm" w="sm" type="none"/>
          </a:ln>
        </p:spPr>
        <p:txBody>
          <a:bodyPr anchorCtr="0" anchor="ctr" bIns="0" lIns="0" spcFirstLastPara="1" rIns="0" wrap="square" tIns="0">
            <a:spAutoFit/>
          </a:bodyPr>
          <a:lstStyle/>
          <a:p>
            <a:pPr indent="0" lvl="0" marL="0" marR="0" rtl="0" algn="ctr">
              <a:spcBef>
                <a:spcPts val="0"/>
              </a:spcBef>
              <a:spcAft>
                <a:spcPts val="0"/>
              </a:spcAft>
              <a:buNone/>
            </a:pPr>
            <a:r>
              <a:rPr b="1" i="0" lang="es-CO" sz="2000" u="none" cap="none" strike="noStrike">
                <a:solidFill>
                  <a:schemeClr val="dk1"/>
                </a:solidFill>
                <a:latin typeface="Calibri"/>
                <a:ea typeface="Calibri"/>
                <a:cs typeface="Calibri"/>
                <a:sym typeface="Calibri"/>
              </a:rPr>
              <a:t>Percepción involucrados antes de intervención social</a:t>
            </a:r>
            <a:endParaRPr b="0" i="0" sz="2000" u="none" cap="none" strike="noStrike">
              <a:solidFill>
                <a:schemeClr val="dk1"/>
              </a:solidFill>
              <a:latin typeface="Calibri"/>
              <a:ea typeface="Calibri"/>
              <a:cs typeface="Calibri"/>
              <a:sym typeface="Calibri"/>
            </a:endParaRPr>
          </a:p>
        </p:txBody>
      </p:sp>
      <p:sp>
        <p:nvSpPr>
          <p:cNvPr id="642" name="Google Shape;642;p46"/>
          <p:cNvSpPr txBox="1"/>
          <p:nvPr/>
        </p:nvSpPr>
        <p:spPr>
          <a:xfrm>
            <a:off x="1259632" y="260648"/>
            <a:ext cx="597666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2400" u="none" cap="none" strike="noStrike">
                <a:solidFill>
                  <a:srgbClr val="00782C"/>
                </a:solidFill>
                <a:latin typeface="Calibri"/>
                <a:ea typeface="Calibri"/>
                <a:cs typeface="Calibri"/>
                <a:sym typeface="Calibri"/>
              </a:rPr>
              <a:t>Monitoreo de impacto en nodos de pérdidas barrio Solferino</a:t>
            </a:r>
            <a:endParaRPr b="1" i="0" sz="2400" u="none" cap="none" strike="noStrike">
              <a:solidFill>
                <a:srgbClr val="00782C"/>
              </a:solidFill>
              <a:latin typeface="Calibri"/>
              <a:ea typeface="Calibri"/>
              <a:cs typeface="Calibri"/>
              <a:sym typeface="Calibri"/>
            </a:endParaRPr>
          </a:p>
        </p:txBody>
      </p:sp>
      <p:sp>
        <p:nvSpPr>
          <p:cNvPr id="643" name="Google Shape;643;p46"/>
          <p:cNvSpPr/>
          <p:nvPr/>
        </p:nvSpPr>
        <p:spPr>
          <a:xfrm>
            <a:off x="827584" y="2688288"/>
            <a:ext cx="7668330" cy="3922776"/>
          </a:xfrm>
          <a:prstGeom prst="roundRect">
            <a:avLst>
              <a:gd fmla="val 16667" name="adj"/>
            </a:avLst>
          </a:prstGeom>
          <a:noFill/>
          <a:ln cap="flat" cmpd="sng" w="12700">
            <a:solidFill>
              <a:schemeClr val="dk2"/>
            </a:solidFill>
            <a:prstDash val="dot"/>
            <a:round/>
            <a:headEnd len="sm" w="sm" type="none"/>
            <a:tailEnd len="sm" w="sm" type="none"/>
          </a:ln>
        </p:spPr>
        <p:txBody>
          <a:bodyPr anchorCtr="0" anchor="ctr" bIns="45700" lIns="91425" spcFirstLastPara="1" rIns="91425" wrap="square" tIns="45700">
            <a:spAutoFit/>
          </a:bodyPr>
          <a:lstStyle/>
          <a:p>
            <a:pPr indent="-171450" lvl="0" marL="171450" marR="0" rtl="0" algn="just">
              <a:spcBef>
                <a:spcPts val="0"/>
              </a:spcBef>
              <a:spcAft>
                <a:spcPts val="0"/>
              </a:spcAft>
              <a:buClr>
                <a:schemeClr val="dk1"/>
              </a:buClr>
              <a:buSzPts val="1100"/>
              <a:buFont typeface="Arial"/>
              <a:buChar char="•"/>
            </a:pPr>
            <a:r>
              <a:rPr b="0" i="0" lang="es-CO" sz="1100" u="none" cap="none" strike="noStrike">
                <a:solidFill>
                  <a:schemeClr val="dk1"/>
                </a:solidFill>
                <a:latin typeface="Verdana"/>
                <a:ea typeface="Verdana"/>
                <a:cs typeface="Verdana"/>
                <a:sym typeface="Verdana"/>
              </a:rPr>
              <a:t>La gente se expresa y piensa CHEC como una empresa solo interesada en lucrarse y buscar su beneficio, aunque su servicio es prestado con calidad</a:t>
            </a:r>
            <a:endParaRPr/>
          </a:p>
          <a:p>
            <a:pPr indent="-171450" lvl="0" marL="171450" marR="0" rtl="0" algn="just">
              <a:spcBef>
                <a:spcPts val="220"/>
              </a:spcBef>
              <a:spcAft>
                <a:spcPts val="0"/>
              </a:spcAft>
              <a:buClr>
                <a:schemeClr val="dk1"/>
              </a:buClr>
              <a:buSzPts val="1100"/>
              <a:buFont typeface="Arial"/>
              <a:buChar char="•"/>
            </a:pPr>
            <a:r>
              <a:rPr b="0" i="0" lang="es-CO" sz="1100" u="none" cap="none" strike="noStrike">
                <a:solidFill>
                  <a:schemeClr val="dk1"/>
                </a:solidFill>
                <a:latin typeface="Verdana"/>
                <a:ea typeface="Verdana"/>
                <a:cs typeface="Verdana"/>
                <a:sym typeface="Verdana"/>
              </a:rPr>
              <a:t>Que cobran mucho por una reconexión</a:t>
            </a:r>
            <a:endParaRPr b="0" i="0" sz="1100" u="none" cap="none" strike="noStrike">
              <a:solidFill>
                <a:schemeClr val="dk1"/>
              </a:solidFill>
              <a:latin typeface="Verdana"/>
              <a:ea typeface="Verdana"/>
              <a:cs typeface="Verdana"/>
              <a:sym typeface="Verdana"/>
            </a:endParaRPr>
          </a:p>
          <a:p>
            <a:pPr indent="-171450" lvl="0" marL="171450" marR="0" rtl="0" algn="just">
              <a:spcBef>
                <a:spcPts val="220"/>
              </a:spcBef>
              <a:spcAft>
                <a:spcPts val="0"/>
              </a:spcAft>
              <a:buClr>
                <a:schemeClr val="dk1"/>
              </a:buClr>
              <a:buSzPts val="1100"/>
              <a:buFont typeface="Arial"/>
              <a:buChar char="•"/>
            </a:pPr>
            <a:r>
              <a:rPr b="0" i="0" lang="es-CO" sz="1100" u="none" cap="none" strike="noStrike">
                <a:solidFill>
                  <a:schemeClr val="dk1"/>
                </a:solidFill>
                <a:latin typeface="Verdana"/>
                <a:ea typeface="Verdana"/>
                <a:cs typeface="Verdana"/>
                <a:sym typeface="Verdana"/>
              </a:rPr>
              <a:t>Su servicio es muy eficiente, hacen buenas campañas sociales y deberían hacer mas</a:t>
            </a:r>
            <a:endParaRPr/>
          </a:p>
          <a:p>
            <a:pPr indent="-171450" lvl="0" marL="171450" marR="0" rtl="0" algn="just">
              <a:spcBef>
                <a:spcPts val="220"/>
              </a:spcBef>
              <a:spcAft>
                <a:spcPts val="0"/>
              </a:spcAft>
              <a:buClr>
                <a:schemeClr val="dk1"/>
              </a:buClr>
              <a:buSzPts val="1100"/>
              <a:buFont typeface="Arial"/>
              <a:buChar char="•"/>
            </a:pPr>
            <a:r>
              <a:rPr b="0" i="0" lang="es-CO" sz="1100" u="none" cap="none" strike="noStrike">
                <a:solidFill>
                  <a:schemeClr val="dk1"/>
                </a:solidFill>
                <a:latin typeface="Verdana"/>
                <a:ea typeface="Verdana"/>
                <a:cs typeface="Verdana"/>
                <a:sym typeface="Verdana"/>
              </a:rPr>
              <a:t>Que son a veces muy descarados porque suben las facturas mas de lo que es justo y pueden pagar las personas</a:t>
            </a:r>
            <a:endParaRPr/>
          </a:p>
          <a:p>
            <a:pPr indent="-171450" lvl="0" marL="171450" marR="0" rtl="0" algn="just">
              <a:spcBef>
                <a:spcPts val="220"/>
              </a:spcBef>
              <a:spcAft>
                <a:spcPts val="0"/>
              </a:spcAft>
              <a:buClr>
                <a:schemeClr val="dk1"/>
              </a:buClr>
              <a:buSzPts val="1100"/>
              <a:buFont typeface="Arial"/>
              <a:buChar char="•"/>
            </a:pPr>
            <a:r>
              <a:rPr b="0" i="0" lang="es-CO" sz="1100" u="none" cap="none" strike="noStrike">
                <a:solidFill>
                  <a:schemeClr val="dk1"/>
                </a:solidFill>
                <a:latin typeface="Verdana"/>
                <a:ea typeface="Verdana"/>
                <a:cs typeface="Verdana"/>
                <a:sym typeface="Verdana"/>
              </a:rPr>
              <a:t>Que en vez de aportar le quitan a la comunidad y que cobran muy caro la electricidad</a:t>
            </a:r>
            <a:endParaRPr/>
          </a:p>
          <a:p>
            <a:pPr indent="-171450" lvl="0" marL="171450" marR="0" rtl="0" algn="just">
              <a:spcBef>
                <a:spcPts val="220"/>
              </a:spcBef>
              <a:spcAft>
                <a:spcPts val="0"/>
              </a:spcAft>
              <a:buClr>
                <a:schemeClr val="dk1"/>
              </a:buClr>
              <a:buSzPts val="1100"/>
              <a:buFont typeface="Arial"/>
              <a:buChar char="•"/>
            </a:pPr>
            <a:r>
              <a:rPr b="0" i="0" lang="es-CO" sz="1100" u="none" cap="none" strike="noStrike">
                <a:solidFill>
                  <a:schemeClr val="dk1"/>
                </a:solidFill>
                <a:latin typeface="Verdana"/>
                <a:ea typeface="Verdana"/>
                <a:cs typeface="Verdana"/>
                <a:sym typeface="Verdana"/>
              </a:rPr>
              <a:t>Que ha aprendido a  colaborar con la gente</a:t>
            </a:r>
            <a:endParaRPr/>
          </a:p>
          <a:p>
            <a:pPr indent="-171450" lvl="0" marL="171450" marR="0" rtl="0" algn="just">
              <a:spcBef>
                <a:spcPts val="220"/>
              </a:spcBef>
              <a:spcAft>
                <a:spcPts val="0"/>
              </a:spcAft>
              <a:buClr>
                <a:schemeClr val="dk1"/>
              </a:buClr>
              <a:buSzPts val="1100"/>
              <a:buFont typeface="Arial"/>
              <a:buChar char="•"/>
            </a:pPr>
            <a:r>
              <a:rPr b="0" i="0" lang="es-CO" sz="1100" u="none" cap="none" strike="noStrike">
                <a:solidFill>
                  <a:schemeClr val="dk1"/>
                </a:solidFill>
                <a:latin typeface="Verdana"/>
                <a:ea typeface="Verdana"/>
                <a:cs typeface="Verdana"/>
                <a:sym typeface="Verdana"/>
              </a:rPr>
              <a:t>Que en ocasiones son abusivos</a:t>
            </a:r>
            <a:endParaRPr/>
          </a:p>
          <a:p>
            <a:pPr indent="-171450" lvl="0" marL="171450" marR="0" rtl="0" algn="just">
              <a:spcBef>
                <a:spcPts val="220"/>
              </a:spcBef>
              <a:spcAft>
                <a:spcPts val="0"/>
              </a:spcAft>
              <a:buClr>
                <a:schemeClr val="dk1"/>
              </a:buClr>
              <a:buSzPts val="1100"/>
              <a:buFont typeface="Arial"/>
              <a:buChar char="•"/>
            </a:pPr>
            <a:r>
              <a:rPr b="0" i="0" lang="es-CO" sz="1100" u="none" cap="none" strike="noStrike">
                <a:solidFill>
                  <a:schemeClr val="dk1"/>
                </a:solidFill>
                <a:latin typeface="Verdana"/>
                <a:ea typeface="Verdana"/>
                <a:cs typeface="Verdana"/>
                <a:sym typeface="Verdana"/>
              </a:rPr>
              <a:t>Que a veces son descarados con la gente pobre</a:t>
            </a:r>
            <a:endParaRPr/>
          </a:p>
          <a:p>
            <a:pPr indent="-171450" lvl="0" marL="171450" marR="0" rtl="0" algn="just">
              <a:spcBef>
                <a:spcPts val="220"/>
              </a:spcBef>
              <a:spcAft>
                <a:spcPts val="0"/>
              </a:spcAft>
              <a:buClr>
                <a:schemeClr val="dk1"/>
              </a:buClr>
              <a:buSzPts val="1100"/>
              <a:buFont typeface="Arial"/>
              <a:buChar char="•"/>
            </a:pPr>
            <a:r>
              <a:rPr b="0" i="0" lang="es-CO" sz="1100" u="none" cap="none" strike="noStrike">
                <a:solidFill>
                  <a:schemeClr val="dk1"/>
                </a:solidFill>
                <a:latin typeface="Verdana"/>
                <a:ea typeface="Verdana"/>
                <a:cs typeface="Verdana"/>
                <a:sym typeface="Verdana"/>
              </a:rPr>
              <a:t>Que en vez de buscar el beneficio de la comunidad, lo único que hacen es buscar sus propios intereses lucrativos</a:t>
            </a:r>
            <a:endParaRPr/>
          </a:p>
          <a:p>
            <a:pPr indent="-171450" lvl="0" marL="171450" marR="0" rtl="0" algn="just">
              <a:spcBef>
                <a:spcPts val="220"/>
              </a:spcBef>
              <a:spcAft>
                <a:spcPts val="0"/>
              </a:spcAft>
              <a:buClr>
                <a:schemeClr val="dk1"/>
              </a:buClr>
              <a:buSzPts val="1100"/>
              <a:buFont typeface="Arial"/>
              <a:buChar char="•"/>
            </a:pPr>
            <a:r>
              <a:rPr b="0" i="0" lang="es-CO" sz="1100" u="none" cap="none" strike="noStrike">
                <a:solidFill>
                  <a:schemeClr val="dk1"/>
                </a:solidFill>
                <a:latin typeface="Verdana"/>
                <a:ea typeface="Verdana"/>
                <a:cs typeface="Verdana"/>
                <a:sym typeface="Verdana"/>
              </a:rPr>
              <a:t>Que cuando suspenden el servicio es muy rápido y para la reconexión se demoran</a:t>
            </a:r>
            <a:endParaRPr/>
          </a:p>
          <a:p>
            <a:pPr indent="-171450" lvl="0" marL="171450" marR="0" rtl="0" algn="just">
              <a:spcBef>
                <a:spcPts val="220"/>
              </a:spcBef>
              <a:spcAft>
                <a:spcPts val="0"/>
              </a:spcAft>
              <a:buClr>
                <a:schemeClr val="dk1"/>
              </a:buClr>
              <a:buSzPts val="1100"/>
              <a:buFont typeface="Arial"/>
              <a:buChar char="•"/>
            </a:pPr>
            <a:r>
              <a:rPr b="0" i="0" lang="es-CO" sz="1100" u="none" cap="none" strike="noStrike">
                <a:solidFill>
                  <a:schemeClr val="dk1"/>
                </a:solidFill>
                <a:latin typeface="Verdana"/>
                <a:ea typeface="Verdana"/>
                <a:cs typeface="Verdana"/>
                <a:sym typeface="Verdana"/>
              </a:rPr>
              <a:t>El servicio es buenos pero es muy costoso</a:t>
            </a:r>
            <a:endParaRPr/>
          </a:p>
          <a:p>
            <a:pPr indent="-171450" lvl="0" marL="171450" marR="0" rtl="0" algn="just">
              <a:spcBef>
                <a:spcPts val="220"/>
              </a:spcBef>
              <a:spcAft>
                <a:spcPts val="0"/>
              </a:spcAft>
              <a:buClr>
                <a:schemeClr val="dk1"/>
              </a:buClr>
              <a:buSzPts val="1100"/>
              <a:buFont typeface="Arial"/>
              <a:buChar char="•"/>
            </a:pPr>
            <a:r>
              <a:rPr b="0" i="0" lang="es-CO" sz="1100" u="none" cap="none" strike="noStrike">
                <a:solidFill>
                  <a:schemeClr val="dk1"/>
                </a:solidFill>
                <a:latin typeface="Verdana"/>
                <a:ea typeface="Verdana"/>
                <a:cs typeface="Verdana"/>
                <a:sym typeface="Verdana"/>
              </a:rPr>
              <a:t>La comunidad piensa de la CHEC, por una parte un muy buen servicio que nos brindan y por otro que a veces se aprovechan de sus clientes</a:t>
            </a:r>
            <a:endParaRPr/>
          </a:p>
          <a:p>
            <a:pPr indent="-171450" lvl="0" marL="171450" marR="0" rtl="0" algn="just">
              <a:spcBef>
                <a:spcPts val="220"/>
              </a:spcBef>
              <a:spcAft>
                <a:spcPts val="0"/>
              </a:spcAft>
              <a:buClr>
                <a:schemeClr val="dk1"/>
              </a:buClr>
              <a:buSzPts val="1100"/>
              <a:buFont typeface="Arial"/>
              <a:buChar char="•"/>
            </a:pPr>
            <a:r>
              <a:rPr b="0" i="0" lang="es-CO" sz="1100" u="none" cap="none" strike="noStrike">
                <a:solidFill>
                  <a:schemeClr val="dk1"/>
                </a:solidFill>
                <a:latin typeface="Verdana"/>
                <a:ea typeface="Verdana"/>
                <a:cs typeface="Verdana"/>
                <a:sym typeface="Verdana"/>
              </a:rPr>
              <a:t>Me parece que la CHEC hace muy buena labor ya que es escasa la vez cuando se va la luz pero se exceden en el precio de la factura</a:t>
            </a:r>
            <a:endParaRPr/>
          </a:p>
        </p:txBody>
      </p:sp>
      <p:sp>
        <p:nvSpPr>
          <p:cNvPr id="644" name="Google Shape;644;p46"/>
          <p:cNvSpPr txBox="1"/>
          <p:nvPr/>
        </p:nvSpPr>
        <p:spPr>
          <a:xfrm>
            <a:off x="2609782" y="1347735"/>
            <a:ext cx="3276364"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600" u="none" cap="none" strike="noStrike">
                <a:solidFill>
                  <a:schemeClr val="dk1"/>
                </a:solidFill>
                <a:latin typeface="Arial"/>
                <a:ea typeface="Arial"/>
                <a:cs typeface="Arial"/>
                <a:sym typeface="Arial"/>
              </a:rPr>
              <a:t>7 Nodos Seleccionados</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47"/>
          <p:cNvSpPr/>
          <p:nvPr/>
        </p:nvSpPr>
        <p:spPr>
          <a:xfrm rot="-5400000">
            <a:off x="-3136610" y="3136614"/>
            <a:ext cx="6858000" cy="584775"/>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Arial"/>
                <a:ea typeface="Arial"/>
                <a:cs typeface="Arial"/>
                <a:sym typeface="Arial"/>
              </a:rPr>
              <a:t>Impacto en Nodos </a:t>
            </a:r>
            <a:endParaRPr b="0" i="0" sz="2800" u="none" cap="none" strike="noStrike">
              <a:solidFill>
                <a:schemeClr val="lt1"/>
              </a:solidFill>
              <a:latin typeface="Arial"/>
              <a:ea typeface="Arial"/>
              <a:cs typeface="Arial"/>
              <a:sym typeface="Arial"/>
            </a:endParaRPr>
          </a:p>
        </p:txBody>
      </p:sp>
      <p:sp>
        <p:nvSpPr>
          <p:cNvPr id="650" name="Google Shape;650;p47"/>
          <p:cNvSpPr/>
          <p:nvPr/>
        </p:nvSpPr>
        <p:spPr>
          <a:xfrm>
            <a:off x="1043608" y="2674576"/>
            <a:ext cx="7362557" cy="3922776"/>
          </a:xfrm>
          <a:prstGeom prst="roundRect">
            <a:avLst>
              <a:gd fmla="val 16667" name="adj"/>
            </a:avLst>
          </a:prstGeom>
          <a:noFill/>
          <a:ln cap="flat" cmpd="sng" w="12700">
            <a:solidFill>
              <a:schemeClr val="dk2"/>
            </a:solidFill>
            <a:prstDash val="dot"/>
            <a:round/>
            <a:headEnd len="sm" w="sm" type="none"/>
            <a:tailEnd len="sm" w="sm" type="none"/>
          </a:ln>
        </p:spPr>
        <p:txBody>
          <a:bodyPr anchorCtr="0" anchor="ctr" bIns="45700" lIns="91425" spcFirstLastPara="1" rIns="91425" wrap="square" tIns="45700">
            <a:spAutoFit/>
          </a:bodyPr>
          <a:lstStyle/>
          <a:p>
            <a:pPr indent="-171450" lvl="0" marL="171450" marR="0" rtl="0" algn="just">
              <a:spcBef>
                <a:spcPts val="0"/>
              </a:spcBef>
              <a:spcAft>
                <a:spcPts val="0"/>
              </a:spcAft>
              <a:buClr>
                <a:schemeClr val="dk1"/>
              </a:buClr>
              <a:buSzPts val="1100"/>
              <a:buFont typeface="Arial"/>
              <a:buChar char="•"/>
            </a:pPr>
            <a:r>
              <a:rPr b="0" i="0" lang="es-CO" sz="1100" u="none" cap="none" strike="noStrike">
                <a:solidFill>
                  <a:schemeClr val="dk1"/>
                </a:solidFill>
                <a:latin typeface="Verdana"/>
                <a:ea typeface="Verdana"/>
                <a:cs typeface="Verdana"/>
                <a:sym typeface="Verdana"/>
              </a:rPr>
              <a:t>Es una alianza estratégica y productiva</a:t>
            </a:r>
            <a:endParaRPr/>
          </a:p>
          <a:p>
            <a:pPr indent="-171450" lvl="0" marL="171450" marR="0" rtl="0" algn="just">
              <a:spcBef>
                <a:spcPts val="220"/>
              </a:spcBef>
              <a:spcAft>
                <a:spcPts val="0"/>
              </a:spcAft>
              <a:buClr>
                <a:schemeClr val="dk1"/>
              </a:buClr>
              <a:buSzPts val="1100"/>
              <a:buFont typeface="Arial"/>
              <a:buChar char="•"/>
            </a:pPr>
            <a:r>
              <a:rPr b="0" i="0" lang="es-CO" sz="1100" u="none" cap="none" strike="noStrike">
                <a:solidFill>
                  <a:schemeClr val="dk1"/>
                </a:solidFill>
                <a:latin typeface="Verdana"/>
                <a:ea typeface="Verdana"/>
                <a:cs typeface="Verdana"/>
                <a:sym typeface="Verdana"/>
              </a:rPr>
              <a:t>Que es un trabajo bueno y motivador para todos los jóvenes</a:t>
            </a:r>
            <a:endParaRPr b="0" i="0" sz="1100" u="none" cap="none" strike="noStrike">
              <a:solidFill>
                <a:schemeClr val="dk1"/>
              </a:solidFill>
              <a:latin typeface="Verdana"/>
              <a:ea typeface="Verdana"/>
              <a:cs typeface="Verdana"/>
              <a:sym typeface="Verdana"/>
            </a:endParaRPr>
          </a:p>
          <a:p>
            <a:pPr indent="-171450" lvl="0" marL="171450" marR="0" rtl="0" algn="just">
              <a:spcBef>
                <a:spcPts val="220"/>
              </a:spcBef>
              <a:spcAft>
                <a:spcPts val="0"/>
              </a:spcAft>
              <a:buClr>
                <a:schemeClr val="dk1"/>
              </a:buClr>
              <a:buSzPts val="1100"/>
              <a:buFont typeface="Arial"/>
              <a:buChar char="•"/>
            </a:pPr>
            <a:r>
              <a:rPr b="0" i="0" lang="es-CO" sz="1100" u="none" cap="none" strike="noStrike">
                <a:solidFill>
                  <a:schemeClr val="dk1"/>
                </a:solidFill>
                <a:latin typeface="Verdana"/>
                <a:ea typeface="Verdana"/>
                <a:cs typeface="Verdana"/>
                <a:sym typeface="Verdana"/>
              </a:rPr>
              <a:t>Les parece muy bueno que desarrollen actividades con los niños</a:t>
            </a:r>
            <a:endParaRPr/>
          </a:p>
          <a:p>
            <a:pPr indent="-171450" lvl="0" marL="171450" marR="0" rtl="0" algn="just">
              <a:spcBef>
                <a:spcPts val="220"/>
              </a:spcBef>
              <a:spcAft>
                <a:spcPts val="0"/>
              </a:spcAft>
              <a:buClr>
                <a:schemeClr val="dk1"/>
              </a:buClr>
              <a:buSzPts val="1100"/>
              <a:buFont typeface="Arial"/>
              <a:buChar char="•"/>
            </a:pPr>
            <a:r>
              <a:rPr b="0" i="0" lang="es-CO" sz="1100" u="none" cap="none" strike="noStrike">
                <a:solidFill>
                  <a:schemeClr val="dk1"/>
                </a:solidFill>
                <a:latin typeface="Verdana"/>
                <a:ea typeface="Verdana"/>
                <a:cs typeface="Verdana"/>
                <a:sym typeface="Verdana"/>
              </a:rPr>
              <a:t>Que es muy bueno que una empresa como CHEC apoye a los jóvenes</a:t>
            </a:r>
            <a:endParaRPr b="0" i="0" sz="1100" u="none" cap="none" strike="noStrike">
              <a:solidFill>
                <a:schemeClr val="dk1"/>
              </a:solidFill>
              <a:latin typeface="Verdana"/>
              <a:ea typeface="Verdana"/>
              <a:cs typeface="Verdana"/>
              <a:sym typeface="Verdana"/>
            </a:endParaRPr>
          </a:p>
          <a:p>
            <a:pPr indent="-171450" lvl="0" marL="171450" marR="0" rtl="0" algn="just">
              <a:spcBef>
                <a:spcPts val="220"/>
              </a:spcBef>
              <a:spcAft>
                <a:spcPts val="0"/>
              </a:spcAft>
              <a:buClr>
                <a:schemeClr val="dk1"/>
              </a:buClr>
              <a:buSzPts val="1100"/>
              <a:buFont typeface="Arial"/>
              <a:buChar char="•"/>
            </a:pPr>
            <a:r>
              <a:rPr b="0" i="0" lang="es-CO" sz="1100" u="none" cap="none" strike="noStrike">
                <a:solidFill>
                  <a:schemeClr val="dk1"/>
                </a:solidFill>
                <a:latin typeface="Verdana"/>
                <a:ea typeface="Verdana"/>
                <a:cs typeface="Verdana"/>
                <a:sym typeface="Verdana"/>
              </a:rPr>
              <a:t>Que es una gran alianza que le ha permitido a la comunidad unos espacios muy agradables</a:t>
            </a:r>
            <a:endParaRPr/>
          </a:p>
          <a:p>
            <a:pPr indent="-171450" lvl="0" marL="171450" marR="0" rtl="0" algn="just">
              <a:spcBef>
                <a:spcPts val="220"/>
              </a:spcBef>
              <a:spcAft>
                <a:spcPts val="0"/>
              </a:spcAft>
              <a:buClr>
                <a:schemeClr val="dk1"/>
              </a:buClr>
              <a:buSzPts val="1100"/>
              <a:buFont typeface="Arial"/>
              <a:buChar char="•"/>
            </a:pPr>
            <a:r>
              <a:rPr b="0" i="0" lang="es-CO" sz="1100" u="none" cap="none" strike="noStrike">
                <a:solidFill>
                  <a:schemeClr val="dk1"/>
                </a:solidFill>
                <a:latin typeface="Verdana"/>
                <a:ea typeface="Verdana"/>
                <a:cs typeface="Verdana"/>
                <a:sym typeface="Verdana"/>
              </a:rPr>
              <a:t>Es un trabajo muy bueno porque ayuda a la comunidad</a:t>
            </a:r>
            <a:endParaRPr/>
          </a:p>
          <a:p>
            <a:pPr indent="-171450" lvl="0" marL="171450" marR="0" rtl="0" algn="just">
              <a:spcBef>
                <a:spcPts val="220"/>
              </a:spcBef>
              <a:spcAft>
                <a:spcPts val="0"/>
              </a:spcAft>
              <a:buClr>
                <a:schemeClr val="dk1"/>
              </a:buClr>
              <a:buSzPts val="1100"/>
              <a:buFont typeface="Arial"/>
              <a:buChar char="•"/>
            </a:pPr>
            <a:r>
              <a:rPr b="0" i="0" lang="es-CO" sz="1100" u="none" cap="none" strike="noStrike">
                <a:solidFill>
                  <a:schemeClr val="dk1"/>
                </a:solidFill>
                <a:latin typeface="Verdana"/>
                <a:ea typeface="Verdana"/>
                <a:cs typeface="Verdana"/>
                <a:sym typeface="Verdana"/>
              </a:rPr>
              <a:t>Que es un trabajo muy bueno</a:t>
            </a:r>
            <a:endParaRPr/>
          </a:p>
          <a:p>
            <a:pPr indent="-171450" lvl="0" marL="171450" marR="0" rtl="0" algn="just">
              <a:spcBef>
                <a:spcPts val="220"/>
              </a:spcBef>
              <a:spcAft>
                <a:spcPts val="0"/>
              </a:spcAft>
              <a:buClr>
                <a:schemeClr val="dk1"/>
              </a:buClr>
              <a:buSzPts val="1100"/>
              <a:buFont typeface="Arial"/>
              <a:buChar char="•"/>
            </a:pPr>
            <a:r>
              <a:rPr b="0" i="0" lang="es-CO" sz="1100" u="none" cap="none" strike="noStrike">
                <a:solidFill>
                  <a:schemeClr val="dk1"/>
                </a:solidFill>
                <a:latin typeface="Verdana"/>
                <a:ea typeface="Verdana"/>
                <a:cs typeface="Verdana"/>
                <a:sym typeface="Verdana"/>
              </a:rPr>
              <a:t>Que es muy bueno porque le aporta a la comunidad y también trata de que la comunidad tome las mejores respuestas ante la ley o gobierno</a:t>
            </a:r>
            <a:endParaRPr/>
          </a:p>
          <a:p>
            <a:pPr indent="-171450" lvl="0" marL="171450" marR="0" rtl="0" algn="just">
              <a:spcBef>
                <a:spcPts val="220"/>
              </a:spcBef>
              <a:spcAft>
                <a:spcPts val="0"/>
              </a:spcAft>
              <a:buClr>
                <a:schemeClr val="dk1"/>
              </a:buClr>
              <a:buSzPts val="1100"/>
              <a:buFont typeface="Arial"/>
              <a:buChar char="•"/>
            </a:pPr>
            <a:r>
              <a:rPr b="0" i="0" lang="es-CO" sz="1100" u="none" cap="none" strike="noStrike">
                <a:solidFill>
                  <a:schemeClr val="dk1"/>
                </a:solidFill>
                <a:latin typeface="Verdana"/>
                <a:ea typeface="Verdana"/>
                <a:cs typeface="Verdana"/>
                <a:sym typeface="Verdana"/>
              </a:rPr>
              <a:t>Que es bacano que alguien trabaje con los muchachos y ayudan al barrio</a:t>
            </a:r>
            <a:endParaRPr/>
          </a:p>
          <a:p>
            <a:pPr indent="-171450" lvl="0" marL="171450" marR="0" rtl="0" algn="just">
              <a:spcBef>
                <a:spcPts val="220"/>
              </a:spcBef>
              <a:spcAft>
                <a:spcPts val="0"/>
              </a:spcAft>
              <a:buClr>
                <a:schemeClr val="dk1"/>
              </a:buClr>
              <a:buSzPts val="1100"/>
              <a:buFont typeface="Arial"/>
              <a:buChar char="•"/>
            </a:pPr>
            <a:r>
              <a:rPr b="0" i="0" lang="es-CO" sz="1100" u="none" cap="none" strike="noStrike">
                <a:solidFill>
                  <a:schemeClr val="dk1"/>
                </a:solidFill>
                <a:latin typeface="Verdana"/>
                <a:ea typeface="Verdana"/>
                <a:cs typeface="Verdana"/>
                <a:sym typeface="Verdana"/>
              </a:rPr>
              <a:t>Que hacen un trabajo mejor para ayudar mas a la gente</a:t>
            </a:r>
            <a:endParaRPr/>
          </a:p>
          <a:p>
            <a:pPr indent="-171450" lvl="0" marL="171450" marR="0" rtl="0" algn="just">
              <a:spcBef>
                <a:spcPts val="220"/>
              </a:spcBef>
              <a:spcAft>
                <a:spcPts val="0"/>
              </a:spcAft>
              <a:buClr>
                <a:schemeClr val="dk1"/>
              </a:buClr>
              <a:buSzPts val="1100"/>
              <a:buFont typeface="Arial"/>
              <a:buChar char="•"/>
            </a:pPr>
            <a:r>
              <a:rPr b="0" i="0" lang="es-CO" sz="1100" u="none" cap="none" strike="noStrike">
                <a:solidFill>
                  <a:schemeClr val="dk1"/>
                </a:solidFill>
                <a:latin typeface="Verdana"/>
                <a:ea typeface="Verdana"/>
                <a:cs typeface="Verdana"/>
                <a:sym typeface="Verdana"/>
              </a:rPr>
              <a:t>Que es bueno que una empresa tan importante este acompañando al grupo.</a:t>
            </a:r>
            <a:endParaRPr/>
          </a:p>
          <a:p>
            <a:pPr indent="-171450" lvl="0" marL="171450" marR="0" rtl="0" algn="just">
              <a:spcBef>
                <a:spcPts val="220"/>
              </a:spcBef>
              <a:spcAft>
                <a:spcPts val="0"/>
              </a:spcAft>
              <a:buClr>
                <a:schemeClr val="dk1"/>
              </a:buClr>
              <a:buSzPts val="1100"/>
              <a:buFont typeface="Arial"/>
              <a:buChar char="•"/>
            </a:pPr>
            <a:r>
              <a:rPr b="0" i="0" lang="es-CO" sz="1100" u="none" cap="none" strike="noStrike">
                <a:solidFill>
                  <a:schemeClr val="dk1"/>
                </a:solidFill>
                <a:latin typeface="Verdana"/>
                <a:ea typeface="Verdana"/>
                <a:cs typeface="Verdana"/>
                <a:sym typeface="Verdana"/>
              </a:rPr>
              <a:t>Que la CHEC es una entidad interesada en ampliar el interés de la comunidad a través de un grupo querido en el barrio.</a:t>
            </a:r>
            <a:endParaRPr/>
          </a:p>
          <a:p>
            <a:pPr indent="-171450" lvl="0" marL="171450" marR="0" rtl="0" algn="just">
              <a:spcBef>
                <a:spcPts val="220"/>
              </a:spcBef>
              <a:spcAft>
                <a:spcPts val="0"/>
              </a:spcAft>
              <a:buClr>
                <a:schemeClr val="dk1"/>
              </a:buClr>
              <a:buSzPts val="1100"/>
              <a:buFont typeface="Arial"/>
              <a:buChar char="•"/>
            </a:pPr>
            <a:r>
              <a:rPr b="0" i="0" lang="es-CO" sz="1100" u="none" cap="none" strike="noStrike">
                <a:solidFill>
                  <a:schemeClr val="dk1"/>
                </a:solidFill>
                <a:latin typeface="Verdana"/>
                <a:ea typeface="Verdana"/>
                <a:cs typeface="Verdana"/>
                <a:sym typeface="Verdana"/>
              </a:rPr>
              <a:t>Que ha sido muy bueno, puesto que es muy duro que las empresas como CHEC quieran ori y apoyas las ideas de un grupo de jóvenes del cual habían escuchado poco.</a:t>
            </a:r>
            <a:endParaRPr/>
          </a:p>
          <a:p>
            <a:pPr indent="-171450" lvl="0" marL="171450" marR="0" rtl="0" algn="just">
              <a:spcBef>
                <a:spcPts val="220"/>
              </a:spcBef>
              <a:spcAft>
                <a:spcPts val="0"/>
              </a:spcAft>
              <a:buClr>
                <a:schemeClr val="dk1"/>
              </a:buClr>
              <a:buSzPts val="1100"/>
              <a:buFont typeface="Arial"/>
              <a:buChar char="•"/>
            </a:pPr>
            <a:r>
              <a:rPr b="0" i="0" lang="es-CO" sz="1100" u="none" cap="none" strike="noStrike">
                <a:solidFill>
                  <a:schemeClr val="dk1"/>
                </a:solidFill>
                <a:latin typeface="Verdana"/>
                <a:ea typeface="Verdana"/>
                <a:cs typeface="Verdana"/>
                <a:sym typeface="Verdana"/>
              </a:rPr>
              <a:t>Que las actividades han sido muy buenas para los niños y que son gente muy seria</a:t>
            </a:r>
            <a:endParaRPr/>
          </a:p>
        </p:txBody>
      </p:sp>
      <p:sp>
        <p:nvSpPr>
          <p:cNvPr id="651" name="Google Shape;651;p47"/>
          <p:cNvSpPr txBox="1"/>
          <p:nvPr/>
        </p:nvSpPr>
        <p:spPr>
          <a:xfrm>
            <a:off x="1727684" y="301415"/>
            <a:ext cx="597666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2400" u="none" cap="none" strike="noStrike">
                <a:solidFill>
                  <a:srgbClr val="00782C"/>
                </a:solidFill>
                <a:latin typeface="Calibri"/>
                <a:ea typeface="Calibri"/>
                <a:cs typeface="Calibri"/>
                <a:sym typeface="Calibri"/>
              </a:rPr>
              <a:t>Monitoreo de impacto en nodos de pérdidas barrio Solferino</a:t>
            </a:r>
            <a:endParaRPr b="1" i="0" sz="2400" u="none" cap="none" strike="noStrike">
              <a:solidFill>
                <a:srgbClr val="00782C"/>
              </a:solidFill>
              <a:latin typeface="Calibri"/>
              <a:ea typeface="Calibri"/>
              <a:cs typeface="Calibri"/>
              <a:sym typeface="Calibri"/>
            </a:endParaRPr>
          </a:p>
        </p:txBody>
      </p:sp>
      <p:sp>
        <p:nvSpPr>
          <p:cNvPr id="652" name="Google Shape;652;p47"/>
          <p:cNvSpPr txBox="1"/>
          <p:nvPr/>
        </p:nvSpPr>
        <p:spPr>
          <a:xfrm>
            <a:off x="3077834" y="1347735"/>
            <a:ext cx="3276364"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600" u="none" cap="none" strike="noStrike">
                <a:solidFill>
                  <a:schemeClr val="dk1"/>
                </a:solidFill>
                <a:latin typeface="Arial"/>
                <a:ea typeface="Arial"/>
                <a:cs typeface="Arial"/>
                <a:sym typeface="Arial"/>
              </a:rPr>
              <a:t>7 Nodos Seleccionados</a:t>
            </a:r>
            <a:endParaRPr b="0" i="0" sz="1600" u="none" cap="none" strike="noStrike">
              <a:solidFill>
                <a:schemeClr val="dk1"/>
              </a:solidFill>
              <a:latin typeface="Arial"/>
              <a:ea typeface="Arial"/>
              <a:cs typeface="Arial"/>
              <a:sym typeface="Arial"/>
            </a:endParaRPr>
          </a:p>
        </p:txBody>
      </p:sp>
      <p:sp>
        <p:nvSpPr>
          <p:cNvPr id="653" name="Google Shape;653;p47"/>
          <p:cNvSpPr/>
          <p:nvPr/>
        </p:nvSpPr>
        <p:spPr>
          <a:xfrm>
            <a:off x="1979712" y="2018987"/>
            <a:ext cx="6120680" cy="340519"/>
          </a:xfrm>
          <a:prstGeom prst="roundRect">
            <a:avLst>
              <a:gd fmla="val 16667" name="adj"/>
            </a:avLst>
          </a:prstGeom>
          <a:noFill/>
          <a:ln cap="flat" cmpd="sng" w="76200">
            <a:solidFill>
              <a:srgbClr val="92D050"/>
            </a:solidFill>
            <a:prstDash val="dot"/>
            <a:round/>
            <a:headEnd len="sm" w="sm" type="none"/>
            <a:tailEnd len="sm" w="sm" type="none"/>
          </a:ln>
        </p:spPr>
        <p:txBody>
          <a:bodyPr anchorCtr="0" anchor="ctr" bIns="0" lIns="0" spcFirstLastPara="1" rIns="0" wrap="square" tIns="0">
            <a:spAutoFit/>
          </a:bodyPr>
          <a:lstStyle/>
          <a:p>
            <a:pPr indent="0" lvl="0" marL="0" marR="0" rtl="0" algn="ctr">
              <a:spcBef>
                <a:spcPts val="0"/>
              </a:spcBef>
              <a:spcAft>
                <a:spcPts val="0"/>
              </a:spcAft>
              <a:buNone/>
            </a:pPr>
            <a:r>
              <a:rPr b="1" i="0" lang="es-CO" sz="2000" u="none" cap="none" strike="noStrike">
                <a:solidFill>
                  <a:schemeClr val="dk1"/>
                </a:solidFill>
                <a:latin typeface="Calibri"/>
                <a:ea typeface="Calibri"/>
                <a:cs typeface="Calibri"/>
                <a:sym typeface="Calibri"/>
              </a:rPr>
              <a:t>Percepción involucrados después de intervención social</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48"/>
          <p:cNvSpPr txBox="1"/>
          <p:nvPr>
            <p:ph type="ctrTitle"/>
          </p:nvPr>
        </p:nvSpPr>
        <p:spPr>
          <a:xfrm>
            <a:off x="627548" y="836712"/>
            <a:ext cx="6896780" cy="223224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s-CO"/>
              <a:t>4. Resultados e Impactos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49"/>
          <p:cNvSpPr/>
          <p:nvPr/>
        </p:nvSpPr>
        <p:spPr>
          <a:xfrm rot="-5400000">
            <a:off x="-3136610" y="3136614"/>
            <a:ext cx="6858000" cy="584775"/>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Impactos Coberturas</a:t>
            </a:r>
            <a:endParaRPr b="0" i="0" sz="2800" u="none" cap="none" strike="noStrike">
              <a:solidFill>
                <a:schemeClr val="lt1"/>
              </a:solidFill>
              <a:latin typeface="Calibri"/>
              <a:ea typeface="Calibri"/>
              <a:cs typeface="Calibri"/>
              <a:sym typeface="Calibri"/>
            </a:endParaRPr>
          </a:p>
        </p:txBody>
      </p:sp>
      <p:sp>
        <p:nvSpPr>
          <p:cNvPr id="664" name="Google Shape;664;p49"/>
          <p:cNvSpPr txBox="1"/>
          <p:nvPr/>
        </p:nvSpPr>
        <p:spPr>
          <a:xfrm>
            <a:off x="755577" y="1052736"/>
            <a:ext cx="3096344" cy="1569660"/>
          </a:xfrm>
          <a:prstGeom prst="rect">
            <a:avLst/>
          </a:prstGeom>
          <a:solidFill>
            <a:srgbClr val="78B832"/>
          </a:solidFill>
          <a:ln>
            <a:noFill/>
          </a:ln>
          <a:effectLst>
            <a:outerShdw blurRad="44450" algn="ctr" dir="5400000" dist="27940">
              <a:srgbClr val="000000">
                <a:alpha val="31764"/>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2400" u="none" cap="none" strike="noStrike">
                <a:solidFill>
                  <a:schemeClr val="lt1"/>
                </a:solidFill>
                <a:latin typeface="Calibri"/>
                <a:ea typeface="Calibri"/>
                <a:cs typeface="Calibri"/>
                <a:sym typeface="Calibri"/>
              </a:rPr>
              <a:t>TOTAL </a:t>
            </a:r>
            <a:endParaRPr/>
          </a:p>
          <a:p>
            <a:pPr indent="0" lvl="0" marL="0" marR="0" rtl="0" algn="ctr">
              <a:spcBef>
                <a:spcPts val="0"/>
              </a:spcBef>
              <a:spcAft>
                <a:spcPts val="0"/>
              </a:spcAft>
              <a:buNone/>
            </a:pPr>
            <a:r>
              <a:rPr b="1" i="0" lang="es-CO" sz="2400" u="none" cap="none" strike="noStrike">
                <a:solidFill>
                  <a:schemeClr val="lt1"/>
                </a:solidFill>
                <a:latin typeface="Calibri"/>
                <a:ea typeface="Calibri"/>
                <a:cs typeface="Calibri"/>
                <a:sym typeface="Calibri"/>
              </a:rPr>
              <a:t>Impactados </a:t>
            </a:r>
            <a:endParaRPr/>
          </a:p>
          <a:p>
            <a:pPr indent="0" lvl="0" marL="0" marR="0" rtl="0" algn="ctr">
              <a:spcBef>
                <a:spcPts val="0"/>
              </a:spcBef>
              <a:spcAft>
                <a:spcPts val="0"/>
              </a:spcAft>
              <a:buNone/>
            </a:pPr>
            <a:r>
              <a:rPr b="1" i="0" lang="es-CO" sz="2400" u="none" cap="none" strike="noStrike">
                <a:solidFill>
                  <a:schemeClr val="lt1"/>
                </a:solidFill>
                <a:latin typeface="Calibri"/>
                <a:ea typeface="Calibri"/>
                <a:cs typeface="Calibri"/>
                <a:sym typeface="Calibri"/>
              </a:rPr>
              <a:t>Enero - Julio 2013:</a:t>
            </a:r>
            <a:endParaRPr/>
          </a:p>
          <a:p>
            <a:pPr indent="0" lvl="0" marL="0" marR="0" rtl="0" algn="ctr">
              <a:spcBef>
                <a:spcPts val="0"/>
              </a:spcBef>
              <a:spcAft>
                <a:spcPts val="0"/>
              </a:spcAft>
              <a:buNone/>
            </a:pPr>
            <a:r>
              <a:rPr b="1" i="0" lang="es-CO" sz="2400" u="none" cap="none" strike="noStrike">
                <a:solidFill>
                  <a:schemeClr val="lt1"/>
                </a:solidFill>
                <a:latin typeface="Calibri"/>
                <a:ea typeface="Calibri"/>
                <a:cs typeface="Calibri"/>
                <a:sym typeface="Calibri"/>
              </a:rPr>
              <a:t>3.774 Personas Aprox</a:t>
            </a:r>
            <a:endParaRPr b="1" i="0" sz="2400" u="none" cap="none" strike="noStrike">
              <a:solidFill>
                <a:schemeClr val="lt1"/>
              </a:solidFill>
              <a:latin typeface="Calibri"/>
              <a:ea typeface="Calibri"/>
              <a:cs typeface="Calibri"/>
              <a:sym typeface="Calibri"/>
            </a:endParaRPr>
          </a:p>
        </p:txBody>
      </p:sp>
      <p:sp>
        <p:nvSpPr>
          <p:cNvPr id="665" name="Google Shape;665;p49"/>
          <p:cNvSpPr txBox="1"/>
          <p:nvPr/>
        </p:nvSpPr>
        <p:spPr>
          <a:xfrm>
            <a:off x="2699792" y="4149080"/>
            <a:ext cx="4104456" cy="2062103"/>
          </a:xfrm>
          <a:prstGeom prst="rect">
            <a:avLst/>
          </a:prstGeom>
          <a:solidFill>
            <a:srgbClr val="F2F2F2"/>
          </a:solidFill>
          <a:ln>
            <a:noFill/>
          </a:ln>
          <a:effectLst>
            <a:outerShdw blurRad="44450" algn="ctr" dir="5400000" dist="27940">
              <a:srgbClr val="000000">
                <a:alpha val="31764"/>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3200" u="none" cap="none" strike="noStrike">
                <a:solidFill>
                  <a:schemeClr val="dk1"/>
                </a:solidFill>
                <a:latin typeface="Calibri"/>
                <a:ea typeface="Calibri"/>
                <a:cs typeface="Calibri"/>
                <a:sym typeface="Calibri"/>
              </a:rPr>
              <a:t>TOTAL </a:t>
            </a:r>
            <a:endParaRPr/>
          </a:p>
          <a:p>
            <a:pPr indent="0" lvl="0" marL="0" marR="0" rtl="0" algn="ctr">
              <a:spcBef>
                <a:spcPts val="0"/>
              </a:spcBef>
              <a:spcAft>
                <a:spcPts val="0"/>
              </a:spcAft>
              <a:buNone/>
            </a:pPr>
            <a:r>
              <a:rPr b="1" i="0" lang="es-CO" sz="3200" u="none" cap="none" strike="noStrike">
                <a:solidFill>
                  <a:schemeClr val="dk1"/>
                </a:solidFill>
                <a:latin typeface="Calibri"/>
                <a:ea typeface="Calibri"/>
                <a:cs typeface="Calibri"/>
                <a:sym typeface="Calibri"/>
              </a:rPr>
              <a:t>Impactados</a:t>
            </a:r>
            <a:endParaRPr/>
          </a:p>
          <a:p>
            <a:pPr indent="0" lvl="0" marL="0" marR="0" rtl="0" algn="ctr">
              <a:spcBef>
                <a:spcPts val="0"/>
              </a:spcBef>
              <a:spcAft>
                <a:spcPts val="0"/>
              </a:spcAft>
              <a:buNone/>
            </a:pPr>
            <a:r>
              <a:rPr b="1" i="0" lang="es-CO" sz="3200" u="none" cap="none" strike="noStrike">
                <a:solidFill>
                  <a:schemeClr val="dk1"/>
                </a:solidFill>
                <a:latin typeface="Calibri"/>
                <a:ea typeface="Calibri"/>
                <a:cs typeface="Calibri"/>
                <a:sym typeface="Calibri"/>
              </a:rPr>
              <a:t>2012-2013</a:t>
            </a:r>
            <a:endParaRPr b="1" i="0" sz="32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1" i="0" lang="es-CO" sz="3200" u="none" cap="none" strike="noStrike">
                <a:solidFill>
                  <a:schemeClr val="dk1"/>
                </a:solidFill>
                <a:latin typeface="Calibri"/>
                <a:ea typeface="Calibri"/>
                <a:cs typeface="Calibri"/>
                <a:sym typeface="Calibri"/>
              </a:rPr>
              <a:t>9.935 Personas Aprox</a:t>
            </a:r>
            <a:endParaRPr b="1" i="0" sz="3200" u="none" cap="none" strike="noStrike">
              <a:solidFill>
                <a:schemeClr val="dk1"/>
              </a:solidFill>
              <a:latin typeface="Calibri"/>
              <a:ea typeface="Calibri"/>
              <a:cs typeface="Calibri"/>
              <a:sym typeface="Calibri"/>
            </a:endParaRPr>
          </a:p>
        </p:txBody>
      </p:sp>
      <p:graphicFrame>
        <p:nvGraphicFramePr>
          <p:cNvPr id="666" name="Google Shape;666;p49"/>
          <p:cNvGraphicFramePr/>
          <p:nvPr/>
        </p:nvGraphicFramePr>
        <p:xfrm>
          <a:off x="3851920" y="332656"/>
          <a:ext cx="5485910" cy="3410892"/>
        </p:xfrm>
        <a:graphic>
          <a:graphicData uri="http://schemas.openxmlformats.org/drawingml/2006/chart">
            <c:chart r:id="rId3"/>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5"/>
          <p:cNvSpPr/>
          <p:nvPr/>
        </p:nvSpPr>
        <p:spPr>
          <a:xfrm rot="-5400000">
            <a:off x="-3136647" y="3136652"/>
            <a:ext cx="6858000" cy="584700"/>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Fundamentos Corporativos</a:t>
            </a:r>
            <a:endParaRPr b="0" i="0" sz="2800" u="none" cap="none" strike="noStrike">
              <a:solidFill>
                <a:schemeClr val="lt1"/>
              </a:solidFill>
              <a:latin typeface="Calibri"/>
              <a:ea typeface="Calibri"/>
              <a:cs typeface="Calibri"/>
              <a:sym typeface="Calibri"/>
            </a:endParaRPr>
          </a:p>
        </p:txBody>
      </p:sp>
      <p:sp>
        <p:nvSpPr>
          <p:cNvPr id="63" name="Google Shape;63;p5"/>
          <p:cNvSpPr txBox="1"/>
          <p:nvPr/>
        </p:nvSpPr>
        <p:spPr>
          <a:xfrm>
            <a:off x="3707904" y="1634420"/>
            <a:ext cx="2155200" cy="646200"/>
          </a:xfrm>
          <a:prstGeom prst="rect">
            <a:avLst/>
          </a:prstGeom>
          <a:solidFill>
            <a:srgbClr val="F2F2F2"/>
          </a:solidFill>
          <a:ln>
            <a:noFill/>
          </a:ln>
          <a:effectLst>
            <a:outerShdw blurRad="44450" algn="ctr" dir="5400000" dist="27940">
              <a:srgbClr val="000000">
                <a:alpha val="3176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800" u="none" cap="none" strike="noStrike">
                <a:solidFill>
                  <a:schemeClr val="dk1"/>
                </a:solidFill>
                <a:latin typeface="Calibri"/>
                <a:ea typeface="Calibri"/>
                <a:cs typeface="Calibri"/>
                <a:sym typeface="Calibri"/>
              </a:rPr>
              <a:t>Política de Gestión Integral</a:t>
            </a:r>
            <a:endParaRPr b="1" i="0" sz="1800" u="none" cap="none" strike="noStrike">
              <a:solidFill>
                <a:schemeClr val="dk1"/>
              </a:solidFill>
              <a:latin typeface="Calibri"/>
              <a:ea typeface="Calibri"/>
              <a:cs typeface="Calibri"/>
              <a:sym typeface="Calibri"/>
            </a:endParaRPr>
          </a:p>
        </p:txBody>
      </p:sp>
      <p:sp>
        <p:nvSpPr>
          <p:cNvPr id="64" name="Google Shape;64;p5"/>
          <p:cNvSpPr txBox="1"/>
          <p:nvPr/>
        </p:nvSpPr>
        <p:spPr>
          <a:xfrm>
            <a:off x="3769021" y="4667003"/>
            <a:ext cx="2121600" cy="646200"/>
          </a:xfrm>
          <a:prstGeom prst="rect">
            <a:avLst/>
          </a:prstGeom>
          <a:solidFill>
            <a:srgbClr val="F2F2F2"/>
          </a:solidFill>
          <a:ln>
            <a:noFill/>
          </a:ln>
          <a:effectLst>
            <a:outerShdw blurRad="44450" algn="ctr" dir="5400000" dist="27940">
              <a:srgbClr val="000000">
                <a:alpha val="3176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800" u="none" cap="none" strike="noStrike">
                <a:solidFill>
                  <a:schemeClr val="dk1"/>
                </a:solidFill>
                <a:latin typeface="Calibri"/>
                <a:ea typeface="Calibri"/>
                <a:cs typeface="Calibri"/>
                <a:sym typeface="Calibri"/>
              </a:rPr>
              <a:t>Indicadores Estratégicos</a:t>
            </a:r>
            <a:endParaRPr b="1" i="0" sz="1800" u="none" cap="none" strike="noStrike">
              <a:solidFill>
                <a:schemeClr val="dk1"/>
              </a:solidFill>
              <a:latin typeface="Calibri"/>
              <a:ea typeface="Calibri"/>
              <a:cs typeface="Calibri"/>
              <a:sym typeface="Calibri"/>
            </a:endParaRPr>
          </a:p>
        </p:txBody>
      </p:sp>
      <p:sp>
        <p:nvSpPr>
          <p:cNvPr id="65" name="Google Shape;65;p5"/>
          <p:cNvSpPr txBox="1"/>
          <p:nvPr/>
        </p:nvSpPr>
        <p:spPr>
          <a:xfrm>
            <a:off x="3707904" y="3534107"/>
            <a:ext cx="2182800" cy="831000"/>
          </a:xfrm>
          <a:prstGeom prst="rect">
            <a:avLst/>
          </a:prstGeom>
          <a:solidFill>
            <a:srgbClr val="F2F2F2"/>
          </a:solidFill>
          <a:ln>
            <a:noFill/>
          </a:ln>
          <a:effectLst>
            <a:outerShdw blurRad="44450" algn="ctr" dir="5400000" dist="27940">
              <a:srgbClr val="000000">
                <a:alpha val="3176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600" u="none" cap="none" strike="noStrike">
                <a:solidFill>
                  <a:schemeClr val="dk1"/>
                </a:solidFill>
                <a:latin typeface="Calibri"/>
                <a:ea typeface="Calibri"/>
                <a:cs typeface="Calibri"/>
                <a:sym typeface="Calibri"/>
              </a:rPr>
              <a:t>Modelo de Relacionamiento</a:t>
            </a:r>
            <a:endParaRPr/>
          </a:p>
          <a:p>
            <a:pPr indent="0" lvl="0" marL="0" marR="0" rtl="0" algn="ctr">
              <a:spcBef>
                <a:spcPts val="0"/>
              </a:spcBef>
              <a:spcAft>
                <a:spcPts val="0"/>
              </a:spcAft>
              <a:buNone/>
            </a:pPr>
            <a:r>
              <a:rPr b="1" i="0" lang="es-CO" sz="1600" u="none" cap="none" strike="noStrike">
                <a:solidFill>
                  <a:schemeClr val="dk1"/>
                </a:solidFill>
                <a:latin typeface="Calibri"/>
                <a:ea typeface="Calibri"/>
                <a:cs typeface="Calibri"/>
                <a:sym typeface="Calibri"/>
              </a:rPr>
              <a:t>con GI</a:t>
            </a:r>
            <a:endParaRPr b="1" i="0" sz="1600" u="none" cap="none" strike="noStrike">
              <a:solidFill>
                <a:schemeClr val="dk1"/>
              </a:solidFill>
              <a:latin typeface="Calibri"/>
              <a:ea typeface="Calibri"/>
              <a:cs typeface="Calibri"/>
              <a:sym typeface="Calibri"/>
            </a:endParaRPr>
          </a:p>
        </p:txBody>
      </p:sp>
      <p:sp>
        <p:nvSpPr>
          <p:cNvPr id="66" name="Google Shape;66;p5"/>
          <p:cNvSpPr txBox="1"/>
          <p:nvPr/>
        </p:nvSpPr>
        <p:spPr>
          <a:xfrm>
            <a:off x="3741379" y="2578771"/>
            <a:ext cx="2121600" cy="646200"/>
          </a:xfrm>
          <a:prstGeom prst="rect">
            <a:avLst/>
          </a:prstGeom>
          <a:solidFill>
            <a:srgbClr val="F2F2F2"/>
          </a:solidFill>
          <a:ln>
            <a:noFill/>
          </a:ln>
          <a:effectLst>
            <a:outerShdw blurRad="44450" algn="ctr" dir="5400000" dist="27940">
              <a:srgbClr val="000000">
                <a:alpha val="3176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800" u="none" cap="none" strike="noStrike">
                <a:solidFill>
                  <a:schemeClr val="dk1"/>
                </a:solidFill>
                <a:latin typeface="Calibri"/>
                <a:ea typeface="Calibri"/>
                <a:cs typeface="Calibri"/>
                <a:sym typeface="Calibri"/>
              </a:rPr>
              <a:t>Marco de Actuación CHEC</a:t>
            </a:r>
            <a:endParaRPr b="1" i="0" sz="1800" u="none" cap="none" strike="noStrike">
              <a:solidFill>
                <a:schemeClr val="dk1"/>
              </a:solidFill>
              <a:latin typeface="Calibri"/>
              <a:ea typeface="Calibri"/>
              <a:cs typeface="Calibri"/>
              <a:sym typeface="Calibri"/>
            </a:endParaRPr>
          </a:p>
        </p:txBody>
      </p:sp>
      <p:pic>
        <p:nvPicPr>
          <p:cNvPr id="67" name="Google Shape;67;p5"/>
          <p:cNvPicPr preferRelativeResize="0"/>
          <p:nvPr/>
        </p:nvPicPr>
        <p:blipFill rotWithShape="1">
          <a:blip r:embed="rId3">
            <a:alphaModFix/>
          </a:blip>
          <a:srcRect b="0" l="0" r="0" t="0"/>
          <a:stretch/>
        </p:blipFill>
        <p:spPr>
          <a:xfrm>
            <a:off x="971600" y="2764441"/>
            <a:ext cx="1880310" cy="1377408"/>
          </a:xfrm>
          <a:prstGeom prst="rect">
            <a:avLst/>
          </a:prstGeom>
          <a:noFill/>
          <a:ln>
            <a:noFill/>
          </a:ln>
        </p:spPr>
      </p:pic>
      <p:cxnSp>
        <p:nvCxnSpPr>
          <p:cNvPr id="68" name="Google Shape;68;p5"/>
          <p:cNvCxnSpPr>
            <a:stCxn id="67" idx="3"/>
            <a:endCxn id="63" idx="1"/>
          </p:cNvCxnSpPr>
          <p:nvPr/>
        </p:nvCxnSpPr>
        <p:spPr>
          <a:xfrm flipH="1" rot="10800000">
            <a:off x="2851910" y="1957645"/>
            <a:ext cx="855900" cy="1495500"/>
          </a:xfrm>
          <a:prstGeom prst="straightConnector1">
            <a:avLst/>
          </a:prstGeom>
          <a:noFill/>
          <a:ln cap="flat" cmpd="sng" w="12700">
            <a:solidFill>
              <a:schemeClr val="dk2"/>
            </a:solidFill>
            <a:prstDash val="dot"/>
            <a:round/>
            <a:headEnd len="sm" w="sm" type="none"/>
            <a:tailEnd len="med" w="med" type="stealth"/>
          </a:ln>
        </p:spPr>
      </p:cxnSp>
      <p:cxnSp>
        <p:nvCxnSpPr>
          <p:cNvPr id="69" name="Google Shape;69;p5"/>
          <p:cNvCxnSpPr>
            <a:stCxn id="67" idx="3"/>
            <a:endCxn id="66" idx="1"/>
          </p:cNvCxnSpPr>
          <p:nvPr/>
        </p:nvCxnSpPr>
        <p:spPr>
          <a:xfrm flipH="1" rot="10800000">
            <a:off x="2851910" y="2901745"/>
            <a:ext cx="889500" cy="551400"/>
          </a:xfrm>
          <a:prstGeom prst="straightConnector1">
            <a:avLst/>
          </a:prstGeom>
          <a:noFill/>
          <a:ln cap="flat" cmpd="sng" w="12700">
            <a:solidFill>
              <a:schemeClr val="dk2"/>
            </a:solidFill>
            <a:prstDash val="dot"/>
            <a:round/>
            <a:headEnd len="sm" w="sm" type="none"/>
            <a:tailEnd len="med" w="med" type="stealth"/>
          </a:ln>
        </p:spPr>
      </p:cxnSp>
      <p:cxnSp>
        <p:nvCxnSpPr>
          <p:cNvPr id="70" name="Google Shape;70;p5"/>
          <p:cNvCxnSpPr>
            <a:stCxn id="67" idx="3"/>
            <a:endCxn id="65" idx="1"/>
          </p:cNvCxnSpPr>
          <p:nvPr/>
        </p:nvCxnSpPr>
        <p:spPr>
          <a:xfrm>
            <a:off x="2851910" y="3453145"/>
            <a:ext cx="855900" cy="496500"/>
          </a:xfrm>
          <a:prstGeom prst="straightConnector1">
            <a:avLst/>
          </a:prstGeom>
          <a:noFill/>
          <a:ln cap="flat" cmpd="sng" w="12700">
            <a:solidFill>
              <a:schemeClr val="dk2"/>
            </a:solidFill>
            <a:prstDash val="dot"/>
            <a:round/>
            <a:headEnd len="sm" w="sm" type="none"/>
            <a:tailEnd len="med" w="med" type="stealth"/>
          </a:ln>
        </p:spPr>
      </p:cxnSp>
      <p:cxnSp>
        <p:nvCxnSpPr>
          <p:cNvPr id="71" name="Google Shape;71;p5"/>
          <p:cNvCxnSpPr>
            <a:stCxn id="67" idx="3"/>
            <a:endCxn id="64" idx="1"/>
          </p:cNvCxnSpPr>
          <p:nvPr/>
        </p:nvCxnSpPr>
        <p:spPr>
          <a:xfrm>
            <a:off x="2851910" y="3453145"/>
            <a:ext cx="917100" cy="1536900"/>
          </a:xfrm>
          <a:prstGeom prst="straightConnector1">
            <a:avLst/>
          </a:prstGeom>
          <a:noFill/>
          <a:ln cap="flat" cmpd="sng" w="12700">
            <a:solidFill>
              <a:schemeClr val="dk2"/>
            </a:solidFill>
            <a:prstDash val="dot"/>
            <a:round/>
            <a:headEnd len="sm" w="sm" type="none"/>
            <a:tailEnd len="med" w="med" type="stealth"/>
          </a:ln>
        </p:spPr>
      </p:cxnSp>
      <p:sp>
        <p:nvSpPr>
          <p:cNvPr id="72" name="Google Shape;72;p5"/>
          <p:cNvSpPr txBox="1"/>
          <p:nvPr/>
        </p:nvSpPr>
        <p:spPr>
          <a:xfrm>
            <a:off x="6588224" y="4293096"/>
            <a:ext cx="16563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800" u="none" cap="none" strike="noStrike">
                <a:solidFill>
                  <a:schemeClr val="dk1"/>
                </a:solidFill>
                <a:latin typeface="Calibri"/>
                <a:ea typeface="Calibri"/>
                <a:cs typeface="Calibri"/>
                <a:sym typeface="Calibri"/>
              </a:rPr>
              <a:t>Reputación</a:t>
            </a:r>
            <a:endParaRPr b="1" i="0" sz="1800" u="none" cap="none" strike="noStrike">
              <a:solidFill>
                <a:schemeClr val="dk1"/>
              </a:solidFill>
              <a:latin typeface="Calibri"/>
              <a:ea typeface="Calibri"/>
              <a:cs typeface="Calibri"/>
              <a:sym typeface="Calibri"/>
            </a:endParaRPr>
          </a:p>
        </p:txBody>
      </p:sp>
      <p:sp>
        <p:nvSpPr>
          <p:cNvPr id="73" name="Google Shape;73;p5"/>
          <p:cNvSpPr txBox="1"/>
          <p:nvPr/>
        </p:nvSpPr>
        <p:spPr>
          <a:xfrm>
            <a:off x="6588224" y="5013176"/>
            <a:ext cx="16563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800" u="none" cap="none" strike="noStrike">
                <a:solidFill>
                  <a:schemeClr val="dk1"/>
                </a:solidFill>
                <a:latin typeface="Calibri"/>
                <a:ea typeface="Calibri"/>
                <a:cs typeface="Calibri"/>
                <a:sym typeface="Calibri"/>
              </a:rPr>
              <a:t>Transparencia</a:t>
            </a:r>
            <a:endParaRPr b="1" i="0" sz="1800" u="none" cap="none" strike="noStrike">
              <a:solidFill>
                <a:schemeClr val="dk1"/>
              </a:solidFill>
              <a:latin typeface="Calibri"/>
              <a:ea typeface="Calibri"/>
              <a:cs typeface="Calibri"/>
              <a:sym typeface="Calibri"/>
            </a:endParaRPr>
          </a:p>
        </p:txBody>
      </p:sp>
      <p:sp>
        <p:nvSpPr>
          <p:cNvPr id="74" name="Google Shape;74;p5"/>
          <p:cNvSpPr txBox="1"/>
          <p:nvPr/>
        </p:nvSpPr>
        <p:spPr>
          <a:xfrm>
            <a:off x="6588224" y="4653136"/>
            <a:ext cx="16563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800" u="none" cap="none" strike="noStrike">
                <a:solidFill>
                  <a:schemeClr val="dk1"/>
                </a:solidFill>
                <a:latin typeface="Calibri"/>
                <a:ea typeface="Calibri"/>
                <a:cs typeface="Calibri"/>
                <a:sym typeface="Calibri"/>
              </a:rPr>
              <a:t>Satisfacción</a:t>
            </a:r>
            <a:endParaRPr b="1" i="0" sz="1800" u="none" cap="none" strike="noStrike">
              <a:solidFill>
                <a:schemeClr val="dk1"/>
              </a:solidFill>
              <a:latin typeface="Calibri"/>
              <a:ea typeface="Calibri"/>
              <a:cs typeface="Calibri"/>
              <a:sym typeface="Calibri"/>
            </a:endParaRPr>
          </a:p>
        </p:txBody>
      </p:sp>
      <p:sp>
        <p:nvSpPr>
          <p:cNvPr id="75" name="Google Shape;75;p5"/>
          <p:cNvSpPr txBox="1"/>
          <p:nvPr/>
        </p:nvSpPr>
        <p:spPr>
          <a:xfrm>
            <a:off x="6554050" y="5363924"/>
            <a:ext cx="16563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800" u="none" cap="none" strike="noStrike">
                <a:solidFill>
                  <a:schemeClr val="dk1"/>
                </a:solidFill>
                <a:latin typeface="Calibri"/>
                <a:ea typeface="Calibri"/>
                <a:cs typeface="Calibri"/>
                <a:sym typeface="Calibri"/>
              </a:rPr>
              <a:t>Pérdidas</a:t>
            </a:r>
            <a:endParaRPr b="1" i="0" sz="1800" u="none" cap="none" strike="noStrike">
              <a:solidFill>
                <a:schemeClr val="dk1"/>
              </a:solidFill>
              <a:latin typeface="Calibri"/>
              <a:ea typeface="Calibri"/>
              <a:cs typeface="Calibri"/>
              <a:sym typeface="Calibri"/>
            </a:endParaRPr>
          </a:p>
        </p:txBody>
      </p:sp>
      <p:cxnSp>
        <p:nvCxnSpPr>
          <p:cNvPr id="76" name="Google Shape;76;p5"/>
          <p:cNvCxnSpPr>
            <a:stCxn id="64" idx="3"/>
            <a:endCxn id="73" idx="1"/>
          </p:cNvCxnSpPr>
          <p:nvPr/>
        </p:nvCxnSpPr>
        <p:spPr>
          <a:xfrm>
            <a:off x="5890621" y="4990103"/>
            <a:ext cx="697500" cy="207600"/>
          </a:xfrm>
          <a:prstGeom prst="straightConnector1">
            <a:avLst/>
          </a:prstGeom>
          <a:noFill/>
          <a:ln cap="flat" cmpd="sng" w="12700">
            <a:solidFill>
              <a:schemeClr val="dk2"/>
            </a:solidFill>
            <a:prstDash val="dot"/>
            <a:round/>
            <a:headEnd len="sm" w="sm" type="none"/>
            <a:tailEnd len="med" w="med" type="stealth"/>
          </a:ln>
        </p:spPr>
      </p:cxnSp>
      <p:cxnSp>
        <p:nvCxnSpPr>
          <p:cNvPr id="77" name="Google Shape;77;p5"/>
          <p:cNvCxnSpPr>
            <a:stCxn id="64" idx="3"/>
            <a:endCxn id="72" idx="1"/>
          </p:cNvCxnSpPr>
          <p:nvPr/>
        </p:nvCxnSpPr>
        <p:spPr>
          <a:xfrm flipH="1" rot="10800000">
            <a:off x="5890621" y="4477703"/>
            <a:ext cx="697500" cy="512400"/>
          </a:xfrm>
          <a:prstGeom prst="straightConnector1">
            <a:avLst/>
          </a:prstGeom>
          <a:noFill/>
          <a:ln cap="flat" cmpd="sng" w="12700">
            <a:solidFill>
              <a:schemeClr val="dk2"/>
            </a:solidFill>
            <a:prstDash val="dot"/>
            <a:round/>
            <a:headEnd len="sm" w="sm" type="none"/>
            <a:tailEnd len="med" w="med" type="stealth"/>
          </a:ln>
        </p:spPr>
      </p:cxnSp>
      <p:cxnSp>
        <p:nvCxnSpPr>
          <p:cNvPr id="78" name="Google Shape;78;p5"/>
          <p:cNvCxnSpPr>
            <a:stCxn id="64" idx="3"/>
            <a:endCxn id="74" idx="1"/>
          </p:cNvCxnSpPr>
          <p:nvPr/>
        </p:nvCxnSpPr>
        <p:spPr>
          <a:xfrm flipH="1" rot="10800000">
            <a:off x="5890621" y="4837703"/>
            <a:ext cx="697500" cy="152400"/>
          </a:xfrm>
          <a:prstGeom prst="straightConnector1">
            <a:avLst/>
          </a:prstGeom>
          <a:noFill/>
          <a:ln cap="flat" cmpd="sng" w="12700">
            <a:solidFill>
              <a:schemeClr val="dk2"/>
            </a:solidFill>
            <a:prstDash val="dot"/>
            <a:round/>
            <a:headEnd len="sm" w="sm" type="none"/>
            <a:tailEnd len="med" w="med" type="stealth"/>
          </a:ln>
        </p:spPr>
      </p:cxnSp>
      <p:cxnSp>
        <p:nvCxnSpPr>
          <p:cNvPr id="79" name="Google Shape;79;p5"/>
          <p:cNvCxnSpPr>
            <a:stCxn id="64" idx="3"/>
            <a:endCxn id="75" idx="1"/>
          </p:cNvCxnSpPr>
          <p:nvPr/>
        </p:nvCxnSpPr>
        <p:spPr>
          <a:xfrm>
            <a:off x="5890621" y="4990103"/>
            <a:ext cx="663300" cy="558600"/>
          </a:xfrm>
          <a:prstGeom prst="straightConnector1">
            <a:avLst/>
          </a:prstGeom>
          <a:noFill/>
          <a:ln cap="flat" cmpd="sng" w="12700">
            <a:solidFill>
              <a:schemeClr val="dk2"/>
            </a:solidFill>
            <a:prstDash val="dot"/>
            <a:round/>
            <a:headEnd len="sm" w="sm" type="none"/>
            <a:tailEnd len="med" w="med" type="stealth"/>
          </a:ln>
        </p:spPr>
      </p:cxn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50"/>
          <p:cNvSpPr/>
          <p:nvPr/>
        </p:nvSpPr>
        <p:spPr>
          <a:xfrm>
            <a:off x="4151578" y="4880415"/>
            <a:ext cx="504056" cy="180020"/>
          </a:xfrm>
          <a:prstGeom prst="roundRect">
            <a:avLst>
              <a:gd fmla="val 16667" name="adj"/>
            </a:avLst>
          </a:prstGeom>
          <a:solidFill>
            <a:schemeClr val="accent2"/>
          </a:solidFill>
          <a:ln cap="flat" cmpd="sng" w="12700">
            <a:solidFill>
              <a:schemeClr val="dk2"/>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672" name="Google Shape;672;p50"/>
          <p:cNvSpPr/>
          <p:nvPr/>
        </p:nvSpPr>
        <p:spPr>
          <a:xfrm>
            <a:off x="2529898" y="3394125"/>
            <a:ext cx="504056" cy="180020"/>
          </a:xfrm>
          <a:prstGeom prst="roundRect">
            <a:avLst>
              <a:gd fmla="val 16667" name="adj"/>
            </a:avLst>
          </a:prstGeom>
          <a:solidFill>
            <a:schemeClr val="accent2"/>
          </a:solidFill>
          <a:ln cap="flat" cmpd="sng" w="12700">
            <a:solidFill>
              <a:schemeClr val="dk2"/>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673" name="Google Shape;673;p50"/>
          <p:cNvSpPr/>
          <p:nvPr/>
        </p:nvSpPr>
        <p:spPr>
          <a:xfrm>
            <a:off x="6884882" y="3456514"/>
            <a:ext cx="432488" cy="188509"/>
          </a:xfrm>
          <a:prstGeom prst="roundRect">
            <a:avLst>
              <a:gd fmla="val 16667" name="adj"/>
            </a:avLst>
          </a:prstGeom>
          <a:solidFill>
            <a:schemeClr val="accent2"/>
          </a:solidFill>
          <a:ln cap="flat" cmpd="sng" w="12700">
            <a:solidFill>
              <a:schemeClr val="dk2"/>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674" name="Google Shape;674;p50"/>
          <p:cNvSpPr/>
          <p:nvPr/>
        </p:nvSpPr>
        <p:spPr>
          <a:xfrm>
            <a:off x="8460432" y="4933976"/>
            <a:ext cx="360040" cy="180086"/>
          </a:xfrm>
          <a:prstGeom prst="roundRect">
            <a:avLst>
              <a:gd fmla="val 16667" name="adj"/>
            </a:avLst>
          </a:prstGeom>
          <a:solidFill>
            <a:schemeClr val="accent2"/>
          </a:solidFill>
          <a:ln cap="flat" cmpd="sng" w="12700">
            <a:solidFill>
              <a:schemeClr val="dk2"/>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675" name="Google Shape;675;p50"/>
          <p:cNvSpPr/>
          <p:nvPr/>
        </p:nvSpPr>
        <p:spPr>
          <a:xfrm>
            <a:off x="2" y="5489850"/>
            <a:ext cx="9143998" cy="136815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676" name="Google Shape;676;p50"/>
          <p:cNvSpPr/>
          <p:nvPr/>
        </p:nvSpPr>
        <p:spPr>
          <a:xfrm>
            <a:off x="2504020" y="6379485"/>
            <a:ext cx="576064" cy="180020"/>
          </a:xfrm>
          <a:prstGeom prst="roundRect">
            <a:avLst>
              <a:gd fmla="val 16667" name="adj"/>
            </a:avLst>
          </a:prstGeom>
          <a:solidFill>
            <a:srgbClr val="9CC12B"/>
          </a:solidFill>
          <a:ln cap="flat" cmpd="sng" w="12700">
            <a:solidFill>
              <a:schemeClr val="dk2"/>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677" name="Google Shape;677;p50"/>
          <p:cNvSpPr/>
          <p:nvPr/>
        </p:nvSpPr>
        <p:spPr>
          <a:xfrm>
            <a:off x="937096" y="4889041"/>
            <a:ext cx="461366" cy="143637"/>
          </a:xfrm>
          <a:prstGeom prst="roundRect">
            <a:avLst>
              <a:gd fmla="val 16667" name="adj"/>
            </a:avLst>
          </a:prstGeom>
          <a:solidFill>
            <a:srgbClr val="9CC12B"/>
          </a:solidFill>
          <a:ln cap="flat" cmpd="sng" w="12700">
            <a:solidFill>
              <a:schemeClr val="dk2"/>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678" name="Google Shape;678;p50"/>
          <p:cNvSpPr/>
          <p:nvPr/>
        </p:nvSpPr>
        <p:spPr>
          <a:xfrm>
            <a:off x="6884882" y="6383834"/>
            <a:ext cx="432488" cy="180020"/>
          </a:xfrm>
          <a:prstGeom prst="roundRect">
            <a:avLst>
              <a:gd fmla="val 16667" name="adj"/>
            </a:avLst>
          </a:prstGeom>
          <a:solidFill>
            <a:srgbClr val="9CC12B"/>
          </a:solidFill>
          <a:ln cap="flat" cmpd="sng" w="12700">
            <a:solidFill>
              <a:schemeClr val="dk2"/>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679" name="Google Shape;679;p50"/>
          <p:cNvSpPr/>
          <p:nvPr/>
        </p:nvSpPr>
        <p:spPr>
          <a:xfrm>
            <a:off x="5317958" y="4934042"/>
            <a:ext cx="432488" cy="180020"/>
          </a:xfrm>
          <a:prstGeom prst="roundRect">
            <a:avLst>
              <a:gd fmla="val 16667" name="adj"/>
            </a:avLst>
          </a:prstGeom>
          <a:solidFill>
            <a:srgbClr val="9CC12B"/>
          </a:solidFill>
          <a:ln cap="flat" cmpd="sng" w="12700">
            <a:solidFill>
              <a:schemeClr val="dk2"/>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graphicFrame>
        <p:nvGraphicFramePr>
          <p:cNvPr id="680" name="Google Shape;680;p50"/>
          <p:cNvGraphicFramePr/>
          <p:nvPr/>
        </p:nvGraphicFramePr>
        <p:xfrm>
          <a:off x="729983" y="3360043"/>
          <a:ext cx="4176465" cy="3453333"/>
        </p:xfrm>
        <a:graphic>
          <a:graphicData uri="http://schemas.openxmlformats.org/drawingml/2006/chart">
            <c:chart r:id="rId3"/>
          </a:graphicData>
        </a:graphic>
      </p:graphicFrame>
      <p:sp>
        <p:nvSpPr>
          <p:cNvPr id="681" name="Google Shape;681;p50"/>
          <p:cNvSpPr/>
          <p:nvPr/>
        </p:nvSpPr>
        <p:spPr>
          <a:xfrm rot="-5400000">
            <a:off x="-3136610" y="3136614"/>
            <a:ext cx="6858000" cy="584775"/>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Impactos Indicador de pérdidas</a:t>
            </a:r>
            <a:endParaRPr b="0" i="0" sz="2800" u="none" cap="none" strike="noStrike">
              <a:solidFill>
                <a:schemeClr val="lt1"/>
              </a:solidFill>
              <a:latin typeface="Calibri"/>
              <a:ea typeface="Calibri"/>
              <a:cs typeface="Calibri"/>
              <a:sym typeface="Calibri"/>
            </a:endParaRPr>
          </a:p>
        </p:txBody>
      </p:sp>
      <p:sp>
        <p:nvSpPr>
          <p:cNvPr id="682" name="Google Shape;682;p50"/>
          <p:cNvSpPr txBox="1"/>
          <p:nvPr/>
        </p:nvSpPr>
        <p:spPr>
          <a:xfrm>
            <a:off x="1907704" y="273513"/>
            <a:ext cx="597666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2400" u="none" cap="none" strike="noStrike">
                <a:solidFill>
                  <a:srgbClr val="00782C"/>
                </a:solidFill>
                <a:latin typeface="Calibri"/>
                <a:ea typeface="Calibri"/>
                <a:cs typeface="Calibri"/>
                <a:sym typeface="Calibri"/>
              </a:rPr>
              <a:t>Monitoreo general de impacto en nodos de pérdidas</a:t>
            </a:r>
            <a:endParaRPr b="1" i="0" sz="2400" u="none" cap="none" strike="noStrike">
              <a:solidFill>
                <a:srgbClr val="00782C"/>
              </a:solidFill>
              <a:latin typeface="Calibri"/>
              <a:ea typeface="Calibri"/>
              <a:cs typeface="Calibri"/>
              <a:sym typeface="Calibri"/>
            </a:endParaRPr>
          </a:p>
        </p:txBody>
      </p:sp>
      <p:graphicFrame>
        <p:nvGraphicFramePr>
          <p:cNvPr id="683" name="Google Shape;683;p50"/>
          <p:cNvGraphicFramePr/>
          <p:nvPr/>
        </p:nvGraphicFramePr>
        <p:xfrm>
          <a:off x="1330318" y="1175947"/>
          <a:ext cx="3000000" cy="3000000"/>
        </p:xfrm>
        <a:graphic>
          <a:graphicData uri="http://schemas.openxmlformats.org/drawingml/2006/table">
            <a:tbl>
              <a:tblPr>
                <a:noFill/>
                <a:tableStyleId>{4D84D15C-FEF1-4339-B679-8E08C7CA2086}</a:tableStyleId>
              </a:tblPr>
              <a:tblGrid>
                <a:gridCol w="762000"/>
                <a:gridCol w="762000"/>
                <a:gridCol w="762000"/>
                <a:gridCol w="762000"/>
                <a:gridCol w="762000"/>
                <a:gridCol w="762000"/>
                <a:gridCol w="762000"/>
                <a:gridCol w="762000"/>
                <a:gridCol w="762000"/>
              </a:tblGrid>
              <a:tr h="238125">
                <a:tc gridSpan="9">
                  <a:txBody>
                    <a:bodyPr/>
                    <a:lstStyle/>
                    <a:p>
                      <a:pPr indent="0" lvl="0" marL="0" marR="0" rtl="0" algn="ctr">
                        <a:spcBef>
                          <a:spcPts val="0"/>
                        </a:spcBef>
                        <a:spcAft>
                          <a:spcPts val="0"/>
                        </a:spcAft>
                        <a:buNone/>
                      </a:pPr>
                      <a:r>
                        <a:rPr b="1" i="0" lang="es-CO" sz="1400" u="none" cap="none" strike="noStrike">
                          <a:solidFill>
                            <a:srgbClr val="000000"/>
                          </a:solidFill>
                          <a:latin typeface="Calibri"/>
                          <a:ea typeface="Calibri"/>
                          <a:cs typeface="Calibri"/>
                          <a:sym typeface="Calibri"/>
                        </a:rPr>
                        <a:t>COMPORTAMIENTO PERDIDAS</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8E4BC"/>
                    </a:solidFill>
                  </a:tcPr>
                </a:tc>
                <a:tc hMerge="1"/>
                <a:tc hMerge="1"/>
                <a:tc hMerge="1"/>
                <a:tc hMerge="1"/>
                <a:tc hMerge="1"/>
                <a:tc hMerge="1"/>
                <a:tc hMerge="1"/>
                <a:tc hMerge="1"/>
              </a:tr>
              <a:tr h="238125">
                <a:tc rowSpan="3">
                  <a:txBody>
                    <a:bodyPr/>
                    <a:lstStyle/>
                    <a:p>
                      <a:pPr indent="0" lvl="0" marL="0" marR="0" rtl="0" algn="ctr">
                        <a:spcBef>
                          <a:spcPts val="0"/>
                        </a:spcBef>
                        <a:spcAft>
                          <a:spcPts val="0"/>
                        </a:spcAft>
                        <a:buNone/>
                      </a:pPr>
                      <a:r>
                        <a:rPr b="1" i="0" lang="es-CO" sz="1400" u="none" cap="none" strike="noStrike">
                          <a:solidFill>
                            <a:srgbClr val="000000"/>
                          </a:solidFill>
                          <a:latin typeface="Calibri"/>
                          <a:ea typeface="Calibri"/>
                          <a:cs typeface="Calibri"/>
                          <a:sym typeface="Calibri"/>
                        </a:rPr>
                        <a:t>MES</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gridSpan="4">
                  <a:txBody>
                    <a:bodyPr/>
                    <a:lstStyle/>
                    <a:p>
                      <a:pPr indent="0" lvl="0" marL="0" marR="0" rtl="0" algn="ctr">
                        <a:spcBef>
                          <a:spcPts val="0"/>
                        </a:spcBef>
                        <a:spcAft>
                          <a:spcPts val="0"/>
                        </a:spcAft>
                        <a:buNone/>
                      </a:pPr>
                      <a:r>
                        <a:rPr b="1" i="0" lang="es-CO" sz="1400" u="none" cap="none" strike="noStrike">
                          <a:solidFill>
                            <a:srgbClr val="000000"/>
                          </a:solidFill>
                          <a:latin typeface="Calibri"/>
                          <a:ea typeface="Calibri"/>
                          <a:cs typeface="Calibri"/>
                          <a:sym typeface="Calibri"/>
                        </a:rPr>
                        <a:t>MANIZALES</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hMerge="1"/>
                <a:tc hMerge="1"/>
                <a:tc hMerge="1"/>
                <a:tc gridSpan="4">
                  <a:txBody>
                    <a:bodyPr/>
                    <a:lstStyle/>
                    <a:p>
                      <a:pPr indent="0" lvl="0" marL="0" marR="0" rtl="0" algn="ctr">
                        <a:spcBef>
                          <a:spcPts val="0"/>
                        </a:spcBef>
                        <a:spcAft>
                          <a:spcPts val="0"/>
                        </a:spcAft>
                        <a:buNone/>
                      </a:pPr>
                      <a:r>
                        <a:rPr b="1" i="0" lang="es-CO" sz="1400" u="none" cap="none" strike="noStrike">
                          <a:solidFill>
                            <a:srgbClr val="000000"/>
                          </a:solidFill>
                          <a:latin typeface="Calibri"/>
                          <a:ea typeface="Calibri"/>
                          <a:cs typeface="Calibri"/>
                          <a:sym typeface="Calibri"/>
                        </a:rPr>
                        <a:t>DORADA</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hMerge="1"/>
                <a:tc hMerge="1"/>
                <a:tc hMerge="1"/>
              </a:tr>
              <a:tr h="714375">
                <a:tc vMerge="1"/>
                <a:tc gridSpan="2">
                  <a:txBody>
                    <a:bodyPr/>
                    <a:lstStyle/>
                    <a:p>
                      <a:pPr indent="0" lvl="0" marL="0" marR="0" rtl="0" algn="ctr">
                        <a:spcBef>
                          <a:spcPts val="0"/>
                        </a:spcBef>
                        <a:spcAft>
                          <a:spcPts val="0"/>
                        </a:spcAft>
                        <a:buNone/>
                      </a:pPr>
                      <a:r>
                        <a:rPr b="1" i="0" lang="es-CO" sz="1200" u="none" cap="none" strike="noStrike">
                          <a:solidFill>
                            <a:srgbClr val="000000"/>
                          </a:solidFill>
                          <a:latin typeface="Calibri"/>
                          <a:ea typeface="Calibri"/>
                          <a:cs typeface="Calibri"/>
                          <a:sym typeface="Calibri"/>
                        </a:rPr>
                        <a:t>NODOS: Solo Intervención Técnica</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C000"/>
                    </a:solidFill>
                  </a:tcPr>
                </a:tc>
                <a:tc hMerge="1"/>
                <a:tc gridSpan="2">
                  <a:txBody>
                    <a:bodyPr/>
                    <a:lstStyle/>
                    <a:p>
                      <a:pPr indent="0" lvl="0" marL="0" marR="0" rtl="0" algn="ctr">
                        <a:spcBef>
                          <a:spcPts val="0"/>
                        </a:spcBef>
                        <a:spcAft>
                          <a:spcPts val="0"/>
                        </a:spcAft>
                        <a:buNone/>
                      </a:pPr>
                      <a:r>
                        <a:rPr b="1" i="0" lang="es-CO" sz="1200" u="none" cap="none" strike="noStrike">
                          <a:solidFill>
                            <a:srgbClr val="000000"/>
                          </a:solidFill>
                          <a:latin typeface="Calibri"/>
                          <a:ea typeface="Calibri"/>
                          <a:cs typeface="Calibri"/>
                          <a:sym typeface="Calibri"/>
                        </a:rPr>
                        <a:t>NODOS: Proyecto</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CC96E"/>
                    </a:solidFill>
                  </a:tcPr>
                </a:tc>
                <a:tc hMerge="1"/>
                <a:tc gridSpan="2">
                  <a:txBody>
                    <a:bodyPr/>
                    <a:lstStyle/>
                    <a:p>
                      <a:pPr indent="0" lvl="0" marL="0" marR="0" rtl="0" algn="ctr">
                        <a:spcBef>
                          <a:spcPts val="0"/>
                        </a:spcBef>
                        <a:spcAft>
                          <a:spcPts val="0"/>
                        </a:spcAft>
                        <a:buNone/>
                      </a:pPr>
                      <a:r>
                        <a:rPr b="1" i="0" lang="es-CO" sz="1200" u="none" cap="none" strike="noStrike">
                          <a:solidFill>
                            <a:srgbClr val="000000"/>
                          </a:solidFill>
                          <a:latin typeface="Calibri"/>
                          <a:ea typeface="Calibri"/>
                          <a:cs typeface="Calibri"/>
                          <a:sym typeface="Calibri"/>
                        </a:rPr>
                        <a:t>NODOS: Solo Intervención Técnica</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C000"/>
                    </a:solidFill>
                  </a:tcPr>
                </a:tc>
                <a:tc hMerge="1"/>
                <a:tc gridSpan="2">
                  <a:txBody>
                    <a:bodyPr/>
                    <a:lstStyle/>
                    <a:p>
                      <a:pPr indent="0" lvl="0" marL="0" marR="0" rtl="0" algn="ctr">
                        <a:spcBef>
                          <a:spcPts val="0"/>
                        </a:spcBef>
                        <a:spcAft>
                          <a:spcPts val="0"/>
                        </a:spcAft>
                        <a:buNone/>
                      </a:pPr>
                      <a:r>
                        <a:rPr b="1" i="0" lang="es-CO" sz="1200" u="none" cap="none" strike="noStrike">
                          <a:solidFill>
                            <a:srgbClr val="000000"/>
                          </a:solidFill>
                          <a:latin typeface="Calibri"/>
                          <a:ea typeface="Calibri"/>
                          <a:cs typeface="Calibri"/>
                          <a:sym typeface="Calibri"/>
                        </a:rPr>
                        <a:t>NODOS: Proyecto</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CC96E"/>
                    </a:solidFill>
                  </a:tcPr>
                </a:tc>
                <a:tc hMerge="1"/>
              </a:tr>
              <a:tr h="238125">
                <a:tc vMerge="1"/>
                <a:tc>
                  <a:txBody>
                    <a:bodyPr/>
                    <a:lstStyle/>
                    <a:p>
                      <a:pPr indent="0" lvl="0" marL="0" marR="0" rtl="0" algn="ctr">
                        <a:spcBef>
                          <a:spcPts val="0"/>
                        </a:spcBef>
                        <a:spcAft>
                          <a:spcPts val="0"/>
                        </a:spcAft>
                        <a:buNone/>
                      </a:pPr>
                      <a:r>
                        <a:rPr b="0" i="0" lang="es-CO" sz="1100" u="none" cap="none" strike="noStrike">
                          <a:solidFill>
                            <a:srgbClr val="000000"/>
                          </a:solidFill>
                          <a:latin typeface="Calibri"/>
                          <a:ea typeface="Calibri"/>
                          <a:cs typeface="Calibri"/>
                          <a:sym typeface="Calibri"/>
                        </a:rPr>
                        <a:t>M54482</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C000"/>
                    </a:solidFill>
                  </a:tcPr>
                </a:tc>
                <a:tc>
                  <a:txBody>
                    <a:bodyPr/>
                    <a:lstStyle/>
                    <a:p>
                      <a:pPr indent="0" lvl="0" marL="0" marR="0" rtl="0" algn="ctr">
                        <a:spcBef>
                          <a:spcPts val="0"/>
                        </a:spcBef>
                        <a:spcAft>
                          <a:spcPts val="0"/>
                        </a:spcAft>
                        <a:buNone/>
                      </a:pPr>
                      <a:r>
                        <a:rPr b="0" i="0" lang="es-CO" sz="1100" u="none" cap="none" strike="noStrike">
                          <a:solidFill>
                            <a:srgbClr val="000000"/>
                          </a:solidFill>
                          <a:latin typeface="Calibri"/>
                          <a:ea typeface="Calibri"/>
                          <a:cs typeface="Calibri"/>
                          <a:sym typeface="Calibri"/>
                        </a:rPr>
                        <a:t>M54527</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C000"/>
                    </a:solidFill>
                  </a:tcPr>
                </a:tc>
                <a:tc>
                  <a:txBody>
                    <a:bodyPr/>
                    <a:lstStyle/>
                    <a:p>
                      <a:pPr indent="0" lvl="0" marL="0" marR="0" rtl="0" algn="ctr">
                        <a:spcBef>
                          <a:spcPts val="0"/>
                        </a:spcBef>
                        <a:spcAft>
                          <a:spcPts val="0"/>
                        </a:spcAft>
                        <a:buNone/>
                      </a:pPr>
                      <a:r>
                        <a:rPr b="0" i="0" lang="es-CO" sz="1100" u="none" cap="none" strike="noStrike">
                          <a:solidFill>
                            <a:srgbClr val="000000"/>
                          </a:solidFill>
                          <a:latin typeface="Calibri"/>
                          <a:ea typeface="Calibri"/>
                          <a:cs typeface="Calibri"/>
                          <a:sym typeface="Calibri"/>
                        </a:rPr>
                        <a:t>M54529</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CC96E"/>
                    </a:solidFill>
                  </a:tcPr>
                </a:tc>
                <a:tc>
                  <a:txBody>
                    <a:bodyPr/>
                    <a:lstStyle/>
                    <a:p>
                      <a:pPr indent="0" lvl="0" marL="0" marR="0" rtl="0" algn="ctr">
                        <a:spcBef>
                          <a:spcPts val="0"/>
                        </a:spcBef>
                        <a:spcAft>
                          <a:spcPts val="0"/>
                        </a:spcAft>
                        <a:buNone/>
                      </a:pPr>
                      <a:r>
                        <a:rPr b="0" i="0" lang="es-CO" sz="1100" u="none" cap="none" strike="noStrike">
                          <a:solidFill>
                            <a:srgbClr val="000000"/>
                          </a:solidFill>
                          <a:latin typeface="Calibri"/>
                          <a:ea typeface="Calibri"/>
                          <a:cs typeface="Calibri"/>
                          <a:sym typeface="Calibri"/>
                        </a:rPr>
                        <a:t>M54480</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CC96E"/>
                    </a:solidFill>
                  </a:tcPr>
                </a:tc>
                <a:tc>
                  <a:txBody>
                    <a:bodyPr/>
                    <a:lstStyle/>
                    <a:p>
                      <a:pPr indent="0" lvl="0" marL="0" marR="0" rtl="0" algn="ctr">
                        <a:spcBef>
                          <a:spcPts val="0"/>
                        </a:spcBef>
                        <a:spcAft>
                          <a:spcPts val="0"/>
                        </a:spcAft>
                        <a:buNone/>
                      </a:pPr>
                      <a:r>
                        <a:rPr b="0" i="0" lang="es-CO" sz="1100" u="none" cap="none" strike="noStrike">
                          <a:solidFill>
                            <a:srgbClr val="000000"/>
                          </a:solidFill>
                          <a:latin typeface="Calibri"/>
                          <a:ea typeface="Calibri"/>
                          <a:cs typeface="Calibri"/>
                          <a:sym typeface="Calibri"/>
                        </a:rPr>
                        <a:t>L14301</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C000"/>
                    </a:solidFill>
                  </a:tcPr>
                </a:tc>
                <a:tc>
                  <a:txBody>
                    <a:bodyPr/>
                    <a:lstStyle/>
                    <a:p>
                      <a:pPr indent="0" lvl="0" marL="0" marR="0" rtl="0" algn="ctr">
                        <a:spcBef>
                          <a:spcPts val="0"/>
                        </a:spcBef>
                        <a:spcAft>
                          <a:spcPts val="0"/>
                        </a:spcAft>
                        <a:buNone/>
                      </a:pPr>
                      <a:r>
                        <a:rPr b="0" i="0" lang="es-CO" sz="1100" u="none" cap="none" strike="noStrike">
                          <a:solidFill>
                            <a:srgbClr val="000000"/>
                          </a:solidFill>
                          <a:latin typeface="Calibri"/>
                          <a:ea typeface="Calibri"/>
                          <a:cs typeface="Calibri"/>
                          <a:sym typeface="Calibri"/>
                        </a:rPr>
                        <a:t>L4241</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C000"/>
                    </a:solidFill>
                  </a:tcPr>
                </a:tc>
                <a:tc>
                  <a:txBody>
                    <a:bodyPr/>
                    <a:lstStyle/>
                    <a:p>
                      <a:pPr indent="0" lvl="0" marL="0" marR="0" rtl="0" algn="ctr">
                        <a:spcBef>
                          <a:spcPts val="0"/>
                        </a:spcBef>
                        <a:spcAft>
                          <a:spcPts val="0"/>
                        </a:spcAft>
                        <a:buNone/>
                      </a:pPr>
                      <a:r>
                        <a:rPr b="0" i="0" lang="es-CO" sz="1100" u="none" cap="none" strike="noStrike">
                          <a:solidFill>
                            <a:srgbClr val="000000"/>
                          </a:solidFill>
                          <a:latin typeface="Calibri"/>
                          <a:ea typeface="Calibri"/>
                          <a:cs typeface="Calibri"/>
                          <a:sym typeface="Calibri"/>
                        </a:rPr>
                        <a:t>L10677</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CC96E"/>
                    </a:solidFill>
                  </a:tcPr>
                </a:tc>
                <a:tc>
                  <a:txBody>
                    <a:bodyPr/>
                    <a:lstStyle/>
                    <a:p>
                      <a:pPr indent="0" lvl="0" marL="0" marR="0" rtl="0" algn="ctr">
                        <a:spcBef>
                          <a:spcPts val="0"/>
                        </a:spcBef>
                        <a:spcAft>
                          <a:spcPts val="0"/>
                        </a:spcAft>
                        <a:buNone/>
                      </a:pPr>
                      <a:r>
                        <a:rPr b="0" i="0" lang="es-CO" sz="1100" u="none" cap="none" strike="noStrike">
                          <a:solidFill>
                            <a:srgbClr val="000000"/>
                          </a:solidFill>
                          <a:latin typeface="Calibri"/>
                          <a:ea typeface="Calibri"/>
                          <a:cs typeface="Calibri"/>
                          <a:sym typeface="Calibri"/>
                        </a:rPr>
                        <a:t>L10664</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CC96E"/>
                    </a:solidFill>
                  </a:tcPr>
                </a:tc>
              </a:tr>
              <a:tr h="200025">
                <a:tc>
                  <a:txBody>
                    <a:bodyPr/>
                    <a:lstStyle/>
                    <a:p>
                      <a:pPr indent="0" lvl="0" marL="0" marR="0" rtl="0" algn="ctr">
                        <a:spcBef>
                          <a:spcPts val="0"/>
                        </a:spcBef>
                        <a:spcAft>
                          <a:spcPts val="0"/>
                        </a:spcAft>
                        <a:buNone/>
                      </a:pPr>
                      <a:r>
                        <a:rPr b="0" i="0" lang="es-CO" sz="1200" u="none" cap="none" strike="noStrike">
                          <a:solidFill>
                            <a:srgbClr val="000000"/>
                          </a:solidFill>
                          <a:latin typeface="Calibri"/>
                          <a:ea typeface="Calibri"/>
                          <a:cs typeface="Calibri"/>
                          <a:sym typeface="Calibri"/>
                        </a:rPr>
                        <a:t>Abril</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b="0" i="0" lang="es-CO" sz="1100" u="none" cap="none" strike="noStrike">
                          <a:solidFill>
                            <a:srgbClr val="000000"/>
                          </a:solidFill>
                          <a:latin typeface="Calibri"/>
                          <a:ea typeface="Calibri"/>
                          <a:cs typeface="Calibri"/>
                          <a:sym typeface="Calibri"/>
                        </a:rPr>
                        <a:t>1302</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cap="none" strike="noStrike">
                          <a:solidFill>
                            <a:srgbClr val="000000"/>
                          </a:solidFill>
                          <a:latin typeface="Calibri"/>
                          <a:ea typeface="Calibri"/>
                          <a:cs typeface="Calibri"/>
                          <a:sym typeface="Calibri"/>
                        </a:rPr>
                        <a:t>1813</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cap="none" strike="noStrike">
                          <a:solidFill>
                            <a:srgbClr val="000000"/>
                          </a:solidFill>
                          <a:latin typeface="Calibri"/>
                          <a:ea typeface="Calibri"/>
                          <a:cs typeface="Calibri"/>
                          <a:sym typeface="Calibri"/>
                        </a:rPr>
                        <a:t>2647</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cap="none" strike="noStrike">
                          <a:solidFill>
                            <a:srgbClr val="000000"/>
                          </a:solidFill>
                          <a:latin typeface="Calibri"/>
                          <a:ea typeface="Calibri"/>
                          <a:cs typeface="Calibri"/>
                          <a:sym typeface="Calibri"/>
                        </a:rPr>
                        <a:t>2644</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cap="none" strike="noStrike">
                          <a:solidFill>
                            <a:srgbClr val="000000"/>
                          </a:solidFill>
                          <a:latin typeface="Calibri"/>
                          <a:ea typeface="Calibri"/>
                          <a:cs typeface="Calibri"/>
                          <a:sym typeface="Calibri"/>
                        </a:rPr>
                        <a:t>5303</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cap="none" strike="noStrike">
                          <a:solidFill>
                            <a:srgbClr val="000000"/>
                          </a:solidFill>
                          <a:latin typeface="Calibri"/>
                          <a:ea typeface="Calibri"/>
                          <a:cs typeface="Calibri"/>
                          <a:sym typeface="Calibri"/>
                        </a:rPr>
                        <a:t>2489</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cap="none" strike="noStrike">
                          <a:solidFill>
                            <a:srgbClr val="000000"/>
                          </a:solidFill>
                          <a:latin typeface="Calibri"/>
                          <a:ea typeface="Calibri"/>
                          <a:cs typeface="Calibri"/>
                          <a:sym typeface="Calibri"/>
                        </a:rPr>
                        <a:t>2003</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cap="none" strike="noStrike">
                          <a:solidFill>
                            <a:srgbClr val="000000"/>
                          </a:solidFill>
                          <a:latin typeface="Calibri"/>
                          <a:ea typeface="Calibri"/>
                          <a:cs typeface="Calibri"/>
                          <a:sym typeface="Calibri"/>
                        </a:rPr>
                        <a:t>1041</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0025">
                <a:tc>
                  <a:txBody>
                    <a:bodyPr/>
                    <a:lstStyle/>
                    <a:p>
                      <a:pPr indent="0" lvl="0" marL="0" marR="0" rtl="0" algn="ctr">
                        <a:spcBef>
                          <a:spcPts val="0"/>
                        </a:spcBef>
                        <a:spcAft>
                          <a:spcPts val="0"/>
                        </a:spcAft>
                        <a:buNone/>
                      </a:pPr>
                      <a:r>
                        <a:rPr b="0" i="0" lang="es-CO" sz="1200" u="none" cap="none" strike="noStrike">
                          <a:solidFill>
                            <a:srgbClr val="000000"/>
                          </a:solidFill>
                          <a:latin typeface="Calibri"/>
                          <a:ea typeface="Calibri"/>
                          <a:cs typeface="Calibri"/>
                          <a:sym typeface="Calibri"/>
                        </a:rPr>
                        <a:t>Mayo</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b="0" i="0" lang="es-CO" sz="1100" u="none" cap="none" strike="noStrike">
                          <a:solidFill>
                            <a:srgbClr val="000000"/>
                          </a:solidFill>
                          <a:latin typeface="Calibri"/>
                          <a:ea typeface="Calibri"/>
                          <a:cs typeface="Calibri"/>
                          <a:sym typeface="Calibri"/>
                        </a:rPr>
                        <a:t>1458</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cap="none" strike="noStrike">
                          <a:solidFill>
                            <a:srgbClr val="000000"/>
                          </a:solidFill>
                          <a:latin typeface="Calibri"/>
                          <a:ea typeface="Calibri"/>
                          <a:cs typeface="Calibri"/>
                          <a:sym typeface="Calibri"/>
                        </a:rPr>
                        <a:t>1994</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cap="none" strike="noStrike">
                          <a:solidFill>
                            <a:srgbClr val="000000"/>
                          </a:solidFill>
                          <a:latin typeface="Calibri"/>
                          <a:ea typeface="Calibri"/>
                          <a:cs typeface="Calibri"/>
                          <a:sym typeface="Calibri"/>
                        </a:rPr>
                        <a:t>1377</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cap="none" strike="noStrike">
                          <a:solidFill>
                            <a:srgbClr val="000000"/>
                          </a:solidFill>
                          <a:latin typeface="Calibri"/>
                          <a:ea typeface="Calibri"/>
                          <a:cs typeface="Calibri"/>
                          <a:sym typeface="Calibri"/>
                        </a:rPr>
                        <a:t>2060</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cap="none" strike="noStrike">
                          <a:solidFill>
                            <a:srgbClr val="000000"/>
                          </a:solidFill>
                          <a:latin typeface="Calibri"/>
                          <a:ea typeface="Calibri"/>
                          <a:cs typeface="Calibri"/>
                          <a:sym typeface="Calibri"/>
                        </a:rPr>
                        <a:t>4241</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cap="none" strike="noStrike">
                          <a:solidFill>
                            <a:srgbClr val="000000"/>
                          </a:solidFill>
                          <a:latin typeface="Calibri"/>
                          <a:ea typeface="Calibri"/>
                          <a:cs typeface="Calibri"/>
                          <a:sym typeface="Calibri"/>
                        </a:rPr>
                        <a:t>2285</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cap="none" strike="noStrike">
                          <a:solidFill>
                            <a:srgbClr val="000000"/>
                          </a:solidFill>
                          <a:latin typeface="Calibri"/>
                          <a:ea typeface="Calibri"/>
                          <a:cs typeface="Calibri"/>
                          <a:sym typeface="Calibri"/>
                        </a:rPr>
                        <a:t>1995</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cap="none" strike="noStrike">
                          <a:solidFill>
                            <a:srgbClr val="000000"/>
                          </a:solidFill>
                          <a:latin typeface="Calibri"/>
                          <a:ea typeface="Calibri"/>
                          <a:cs typeface="Calibri"/>
                          <a:sym typeface="Calibri"/>
                        </a:rPr>
                        <a:t>598</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0025">
                <a:tc>
                  <a:txBody>
                    <a:bodyPr/>
                    <a:lstStyle/>
                    <a:p>
                      <a:pPr indent="0" lvl="0" marL="0" marR="0" rtl="0" algn="ctr">
                        <a:spcBef>
                          <a:spcPts val="0"/>
                        </a:spcBef>
                        <a:spcAft>
                          <a:spcPts val="0"/>
                        </a:spcAft>
                        <a:buNone/>
                      </a:pPr>
                      <a:r>
                        <a:rPr b="0" i="0" lang="es-CO" sz="1200" u="none" cap="none" strike="noStrike">
                          <a:solidFill>
                            <a:srgbClr val="000000"/>
                          </a:solidFill>
                          <a:latin typeface="Calibri"/>
                          <a:ea typeface="Calibri"/>
                          <a:cs typeface="Calibri"/>
                          <a:sym typeface="Calibri"/>
                        </a:rPr>
                        <a:t>Junio</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b="0" i="0" lang="es-CO" sz="1100" u="none" cap="none" strike="noStrike">
                          <a:solidFill>
                            <a:srgbClr val="000000"/>
                          </a:solidFill>
                          <a:latin typeface="Calibri"/>
                          <a:ea typeface="Calibri"/>
                          <a:cs typeface="Calibri"/>
                          <a:sym typeface="Calibri"/>
                        </a:rPr>
                        <a:t>1935</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cap="none" strike="noStrike">
                          <a:solidFill>
                            <a:srgbClr val="000000"/>
                          </a:solidFill>
                          <a:latin typeface="Calibri"/>
                          <a:ea typeface="Calibri"/>
                          <a:cs typeface="Calibri"/>
                          <a:sym typeface="Calibri"/>
                        </a:rPr>
                        <a:t>1880</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cap="none" strike="noStrike">
                          <a:solidFill>
                            <a:srgbClr val="000000"/>
                          </a:solidFill>
                          <a:latin typeface="Calibri"/>
                          <a:ea typeface="Calibri"/>
                          <a:cs typeface="Calibri"/>
                          <a:sym typeface="Calibri"/>
                        </a:rPr>
                        <a:t>1707</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CO" sz="1100" u="none" cap="none" strike="noStrike">
                          <a:solidFill>
                            <a:srgbClr val="000000"/>
                          </a:solidFill>
                          <a:latin typeface="Calibri"/>
                          <a:ea typeface="Calibri"/>
                          <a:cs typeface="Calibri"/>
                          <a:sym typeface="Calibri"/>
                        </a:rPr>
                        <a:t>1969</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s-CO" sz="1100" u="none" cap="none" strike="noStrike">
                          <a:solidFill>
                            <a:srgbClr val="000000"/>
                          </a:solidFill>
                          <a:latin typeface="Calibri"/>
                          <a:ea typeface="Calibri"/>
                          <a:cs typeface="Calibri"/>
                          <a:sym typeface="Calibri"/>
                        </a:rPr>
                        <a:t>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s-CO" sz="1100" u="none" cap="none" strike="noStrike">
                          <a:solidFill>
                            <a:srgbClr val="000000"/>
                          </a:solidFill>
                          <a:latin typeface="Calibri"/>
                          <a:ea typeface="Calibri"/>
                          <a:cs typeface="Calibri"/>
                          <a:sym typeface="Calibri"/>
                        </a:rPr>
                        <a:t>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s-CO" sz="1100" u="none" cap="none" strike="noStrike">
                          <a:solidFill>
                            <a:srgbClr val="000000"/>
                          </a:solidFill>
                          <a:latin typeface="Calibri"/>
                          <a:ea typeface="Calibri"/>
                          <a:cs typeface="Calibri"/>
                          <a:sym typeface="Calibri"/>
                        </a:rPr>
                        <a:t>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s-CO" sz="1100" u="none" cap="none" strike="noStrike">
                          <a:solidFill>
                            <a:srgbClr val="000000"/>
                          </a:solidFill>
                          <a:latin typeface="Calibri"/>
                          <a:ea typeface="Calibri"/>
                          <a:cs typeface="Calibri"/>
                          <a:sym typeface="Calibri"/>
                        </a:rPr>
                        <a:t>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684" name="Google Shape;684;p50"/>
          <p:cNvSpPr txBox="1"/>
          <p:nvPr/>
        </p:nvSpPr>
        <p:spPr>
          <a:xfrm>
            <a:off x="971600" y="3645024"/>
            <a:ext cx="1296144"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400" u="none" cap="none" strike="noStrike">
                <a:solidFill>
                  <a:schemeClr val="dk1"/>
                </a:solidFill>
                <a:latin typeface="Calibri"/>
                <a:ea typeface="Calibri"/>
                <a:cs typeface="Calibri"/>
                <a:sym typeface="Calibri"/>
              </a:rPr>
              <a:t>Manizales</a:t>
            </a:r>
            <a:endParaRPr b="1" i="0" sz="1400" u="none" cap="none" strike="noStrike">
              <a:solidFill>
                <a:schemeClr val="dk1"/>
              </a:solidFill>
              <a:latin typeface="Calibri"/>
              <a:ea typeface="Calibri"/>
              <a:cs typeface="Calibri"/>
              <a:sym typeface="Calibri"/>
            </a:endParaRPr>
          </a:p>
        </p:txBody>
      </p:sp>
      <p:graphicFrame>
        <p:nvGraphicFramePr>
          <p:cNvPr id="685" name="Google Shape;685;p50"/>
          <p:cNvGraphicFramePr/>
          <p:nvPr/>
        </p:nvGraphicFramePr>
        <p:xfrm>
          <a:off x="4842979" y="3429001"/>
          <a:ext cx="5286375" cy="3189288"/>
        </p:xfrm>
        <a:graphic>
          <a:graphicData uri="http://schemas.openxmlformats.org/drawingml/2006/chart">
            <c:chart r:id="rId4"/>
          </a:graphicData>
        </a:graphic>
      </p:graphicFrame>
      <p:sp>
        <p:nvSpPr>
          <p:cNvPr id="686" name="Google Shape;686;p50"/>
          <p:cNvSpPr txBox="1"/>
          <p:nvPr/>
        </p:nvSpPr>
        <p:spPr>
          <a:xfrm>
            <a:off x="5317958" y="3652678"/>
            <a:ext cx="1296144"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400" u="none" cap="none" strike="noStrike">
                <a:solidFill>
                  <a:schemeClr val="dk1"/>
                </a:solidFill>
                <a:latin typeface="Calibri"/>
                <a:ea typeface="Calibri"/>
                <a:cs typeface="Calibri"/>
                <a:sym typeface="Calibri"/>
              </a:rPr>
              <a:t>Dorada</a:t>
            </a:r>
            <a:endParaRPr b="1" i="0" sz="1400" u="none" cap="none" strike="noStrike">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51"/>
          <p:cNvSpPr/>
          <p:nvPr/>
        </p:nvSpPr>
        <p:spPr>
          <a:xfrm>
            <a:off x="0" y="5773690"/>
            <a:ext cx="9144000" cy="108431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sng" cap="none" strike="noStrike">
              <a:solidFill>
                <a:schemeClr val="dk1"/>
              </a:solidFill>
              <a:latin typeface="Verdana"/>
              <a:ea typeface="Verdana"/>
              <a:cs typeface="Verdana"/>
              <a:sym typeface="Verdana"/>
            </a:endParaRPr>
          </a:p>
        </p:txBody>
      </p:sp>
      <p:sp>
        <p:nvSpPr>
          <p:cNvPr id="692" name="Google Shape;692;p51"/>
          <p:cNvSpPr txBox="1"/>
          <p:nvPr/>
        </p:nvSpPr>
        <p:spPr>
          <a:xfrm>
            <a:off x="3995934" y="2780928"/>
            <a:ext cx="4896544"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s-CO" sz="1200" u="none" cap="none" strike="noStrike">
                <a:solidFill>
                  <a:schemeClr val="dk1"/>
                </a:solidFill>
                <a:latin typeface="Calibri"/>
                <a:ea typeface="Calibri"/>
                <a:cs typeface="Calibri"/>
                <a:sym typeface="Calibri"/>
              </a:rPr>
              <a:t>Aporte al mejoramiento de la calidad de vida y mejoramiento de los  ingresos de personas en condiciones de pobreza y vulnerabilidad a partir de la experiencia base de contratación social.</a:t>
            </a:r>
            <a:endParaRPr/>
          </a:p>
        </p:txBody>
      </p:sp>
      <p:sp>
        <p:nvSpPr>
          <p:cNvPr id="693" name="Google Shape;693;p51"/>
          <p:cNvSpPr txBox="1"/>
          <p:nvPr/>
        </p:nvSpPr>
        <p:spPr>
          <a:xfrm>
            <a:off x="3995933" y="815818"/>
            <a:ext cx="4896544" cy="83099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s-CO" sz="1200" u="none" cap="none" strike="noStrike">
                <a:solidFill>
                  <a:schemeClr val="dk1"/>
                </a:solidFill>
                <a:latin typeface="Calibri"/>
                <a:ea typeface="Calibri"/>
                <a:cs typeface="Calibri"/>
                <a:sym typeface="Calibri"/>
              </a:rPr>
              <a:t>La presencia y articulación de las iniciativas comunitarias con el apoyo de la empresa,  aporto a la credibilidad de diferentes proceso institucionales y comunitarios; y movilizo el compromiso del gobierno local para el desarrollo de los mismas iniciativas</a:t>
            </a:r>
            <a:endParaRPr/>
          </a:p>
        </p:txBody>
      </p:sp>
      <p:sp>
        <p:nvSpPr>
          <p:cNvPr id="694" name="Google Shape;694;p51"/>
          <p:cNvSpPr txBox="1"/>
          <p:nvPr/>
        </p:nvSpPr>
        <p:spPr>
          <a:xfrm>
            <a:off x="3995936" y="1846565"/>
            <a:ext cx="4896544"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s-CO" sz="1200" u="none" cap="none" strike="noStrike">
                <a:solidFill>
                  <a:schemeClr val="dk1"/>
                </a:solidFill>
                <a:latin typeface="Calibri"/>
                <a:ea typeface="Calibri"/>
                <a:cs typeface="Calibri"/>
                <a:sym typeface="Calibri"/>
              </a:rPr>
              <a:t>Se incrementó y fortaleció la oferta de procesos educativos, culturales, lúdicos, participativos para los niños, jóvenes, adultos, líderes y organizaciones del sector y del municipio. </a:t>
            </a:r>
            <a:endParaRPr/>
          </a:p>
        </p:txBody>
      </p:sp>
      <p:sp>
        <p:nvSpPr>
          <p:cNvPr id="695" name="Google Shape;695;p51"/>
          <p:cNvSpPr txBox="1"/>
          <p:nvPr/>
        </p:nvSpPr>
        <p:spPr>
          <a:xfrm>
            <a:off x="4024986" y="4501569"/>
            <a:ext cx="4839283" cy="101566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s-CO" sz="1200" u="none" cap="none" strike="noStrike">
                <a:solidFill>
                  <a:schemeClr val="dk1"/>
                </a:solidFill>
                <a:latin typeface="Calibri"/>
                <a:ea typeface="Calibri"/>
                <a:cs typeface="Calibri"/>
                <a:sym typeface="Calibri"/>
              </a:rPr>
              <a:t>Generación de productos cualitativos e informativos que aportan al mejoramiento de los procesos de información, participación social y gestión para el mejoramiento de la calidad de vida de las comunidades especialmente al de comunidades especiales (Comunidad afrodescendiente).</a:t>
            </a:r>
            <a:endParaRPr/>
          </a:p>
        </p:txBody>
      </p:sp>
      <p:sp>
        <p:nvSpPr>
          <p:cNvPr id="696" name="Google Shape;696;p51"/>
          <p:cNvSpPr txBox="1"/>
          <p:nvPr/>
        </p:nvSpPr>
        <p:spPr>
          <a:xfrm>
            <a:off x="3999254" y="5773690"/>
            <a:ext cx="4865015" cy="83099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s-CO" sz="1200" u="none" cap="none" strike="noStrike">
                <a:solidFill>
                  <a:schemeClr val="dk1"/>
                </a:solidFill>
                <a:latin typeface="Calibri"/>
                <a:ea typeface="Calibri"/>
                <a:cs typeface="Calibri"/>
                <a:sym typeface="Calibri"/>
              </a:rPr>
              <a:t>Promoción de la diversidad y la convivencia social a partir de las iniciativas organizacionales con impactos en salud, organización comunitaria, participación, uso del tiempo libre, cuidado del medio ambiente y relacionamiento con el servicio público de energía.</a:t>
            </a:r>
            <a:endParaRPr/>
          </a:p>
        </p:txBody>
      </p:sp>
      <p:sp>
        <p:nvSpPr>
          <p:cNvPr id="697" name="Google Shape;697;p51"/>
          <p:cNvSpPr txBox="1"/>
          <p:nvPr/>
        </p:nvSpPr>
        <p:spPr>
          <a:xfrm>
            <a:off x="4027464" y="3573016"/>
            <a:ext cx="4865014"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s-CO" sz="1200" u="none" cap="none" strike="noStrike">
                <a:solidFill>
                  <a:schemeClr val="dk1"/>
                </a:solidFill>
                <a:latin typeface="Calibri"/>
                <a:ea typeface="Calibri"/>
                <a:cs typeface="Calibri"/>
                <a:sym typeface="Calibri"/>
              </a:rPr>
              <a:t>Fortalecimiento en los niveles organizacionales e institucionales a nivel comunitarios, frente al desarrollo de capacidades de gestión para la obtención de recursos.</a:t>
            </a:r>
            <a:endParaRPr/>
          </a:p>
        </p:txBody>
      </p:sp>
      <p:cxnSp>
        <p:nvCxnSpPr>
          <p:cNvPr id="698" name="Google Shape;698;p51"/>
          <p:cNvCxnSpPr>
            <a:stCxn id="699" idx="3"/>
            <a:endCxn id="693" idx="1"/>
          </p:cNvCxnSpPr>
          <p:nvPr/>
        </p:nvCxnSpPr>
        <p:spPr>
          <a:xfrm flipH="1" rot="10800000">
            <a:off x="3142612" y="1231404"/>
            <a:ext cx="853200" cy="2353200"/>
          </a:xfrm>
          <a:prstGeom prst="straightConnector1">
            <a:avLst/>
          </a:prstGeom>
          <a:noFill/>
          <a:ln cap="flat" cmpd="sng" w="12700">
            <a:solidFill>
              <a:srgbClr val="00541E"/>
            </a:solidFill>
            <a:prstDash val="solid"/>
            <a:round/>
            <a:headEnd len="sm" w="sm" type="none"/>
            <a:tailEnd len="med" w="med" type="stealth"/>
          </a:ln>
        </p:spPr>
      </p:cxnSp>
      <p:cxnSp>
        <p:nvCxnSpPr>
          <p:cNvPr id="700" name="Google Shape;700;p51"/>
          <p:cNvCxnSpPr>
            <a:stCxn id="699" idx="3"/>
            <a:endCxn id="696" idx="1"/>
          </p:cNvCxnSpPr>
          <p:nvPr/>
        </p:nvCxnSpPr>
        <p:spPr>
          <a:xfrm>
            <a:off x="3142612" y="3584605"/>
            <a:ext cx="856500" cy="2604600"/>
          </a:xfrm>
          <a:prstGeom prst="straightConnector1">
            <a:avLst/>
          </a:prstGeom>
          <a:noFill/>
          <a:ln cap="flat" cmpd="sng" w="12700">
            <a:solidFill>
              <a:srgbClr val="00541E"/>
            </a:solidFill>
            <a:prstDash val="solid"/>
            <a:round/>
            <a:headEnd len="sm" w="sm" type="none"/>
            <a:tailEnd len="med" w="med" type="stealth"/>
          </a:ln>
        </p:spPr>
      </p:cxnSp>
      <p:cxnSp>
        <p:nvCxnSpPr>
          <p:cNvPr id="701" name="Google Shape;701;p51"/>
          <p:cNvCxnSpPr>
            <a:stCxn id="699" idx="3"/>
            <a:endCxn id="694" idx="1"/>
          </p:cNvCxnSpPr>
          <p:nvPr/>
        </p:nvCxnSpPr>
        <p:spPr>
          <a:xfrm flipH="1" rot="10800000">
            <a:off x="3142612" y="2169805"/>
            <a:ext cx="853200" cy="1414800"/>
          </a:xfrm>
          <a:prstGeom prst="straightConnector1">
            <a:avLst/>
          </a:prstGeom>
          <a:noFill/>
          <a:ln cap="flat" cmpd="sng" w="12700">
            <a:solidFill>
              <a:srgbClr val="00541E"/>
            </a:solidFill>
            <a:prstDash val="solid"/>
            <a:round/>
            <a:headEnd len="sm" w="sm" type="none"/>
            <a:tailEnd len="med" w="med" type="stealth"/>
          </a:ln>
        </p:spPr>
      </p:cxnSp>
      <p:cxnSp>
        <p:nvCxnSpPr>
          <p:cNvPr id="702" name="Google Shape;702;p51"/>
          <p:cNvCxnSpPr>
            <a:stCxn id="699" idx="3"/>
            <a:endCxn id="692" idx="1"/>
          </p:cNvCxnSpPr>
          <p:nvPr/>
        </p:nvCxnSpPr>
        <p:spPr>
          <a:xfrm flipH="1" rot="10800000">
            <a:off x="3142612" y="3104005"/>
            <a:ext cx="853200" cy="480600"/>
          </a:xfrm>
          <a:prstGeom prst="straightConnector1">
            <a:avLst/>
          </a:prstGeom>
          <a:noFill/>
          <a:ln cap="flat" cmpd="sng" w="12700">
            <a:solidFill>
              <a:srgbClr val="00541E"/>
            </a:solidFill>
            <a:prstDash val="solid"/>
            <a:round/>
            <a:headEnd len="sm" w="sm" type="none"/>
            <a:tailEnd len="med" w="med" type="stealth"/>
          </a:ln>
        </p:spPr>
      </p:cxnSp>
      <p:cxnSp>
        <p:nvCxnSpPr>
          <p:cNvPr id="703" name="Google Shape;703;p51"/>
          <p:cNvCxnSpPr>
            <a:stCxn id="699" idx="3"/>
            <a:endCxn id="697" idx="1"/>
          </p:cNvCxnSpPr>
          <p:nvPr/>
        </p:nvCxnSpPr>
        <p:spPr>
          <a:xfrm>
            <a:off x="3142612" y="3584605"/>
            <a:ext cx="885000" cy="311700"/>
          </a:xfrm>
          <a:prstGeom prst="straightConnector1">
            <a:avLst/>
          </a:prstGeom>
          <a:noFill/>
          <a:ln cap="flat" cmpd="sng" w="12700">
            <a:solidFill>
              <a:srgbClr val="00541E"/>
            </a:solidFill>
            <a:prstDash val="solid"/>
            <a:round/>
            <a:headEnd len="sm" w="sm" type="none"/>
            <a:tailEnd len="med" w="med" type="stealth"/>
          </a:ln>
        </p:spPr>
      </p:cxnSp>
      <p:cxnSp>
        <p:nvCxnSpPr>
          <p:cNvPr id="704" name="Google Shape;704;p51"/>
          <p:cNvCxnSpPr>
            <a:stCxn id="699" idx="3"/>
            <a:endCxn id="695" idx="1"/>
          </p:cNvCxnSpPr>
          <p:nvPr/>
        </p:nvCxnSpPr>
        <p:spPr>
          <a:xfrm>
            <a:off x="3142612" y="3584605"/>
            <a:ext cx="882300" cy="1424700"/>
          </a:xfrm>
          <a:prstGeom prst="straightConnector1">
            <a:avLst/>
          </a:prstGeom>
          <a:noFill/>
          <a:ln cap="flat" cmpd="sng" w="12700">
            <a:solidFill>
              <a:srgbClr val="00541E"/>
            </a:solidFill>
            <a:prstDash val="solid"/>
            <a:round/>
            <a:headEnd len="sm" w="sm" type="none"/>
            <a:tailEnd len="med" w="med" type="stealth"/>
          </a:ln>
        </p:spPr>
      </p:cxnSp>
      <p:pic>
        <p:nvPicPr>
          <p:cNvPr descr="C:\Doc_vitales\2010_Gestión Social VIT\TRABAJO 2011 CHEC COMUNICACIONES 2\PROYECTO NODOS REINCIDENTES\FOTOS\DORADA\Lo hacemos con ustedes - Pendones-02.jpg" id="699" name="Google Shape;699;p51"/>
          <p:cNvPicPr preferRelativeResize="0"/>
          <p:nvPr/>
        </p:nvPicPr>
        <p:blipFill rotWithShape="1">
          <a:blip r:embed="rId3">
            <a:alphaModFix/>
          </a:blip>
          <a:srcRect b="0" l="0" r="0" t="0"/>
          <a:stretch/>
        </p:blipFill>
        <p:spPr>
          <a:xfrm>
            <a:off x="827584" y="1268760"/>
            <a:ext cx="2315028" cy="4631689"/>
          </a:xfrm>
          <a:prstGeom prst="rect">
            <a:avLst/>
          </a:prstGeom>
          <a:noFill/>
          <a:ln>
            <a:noFill/>
          </a:ln>
        </p:spPr>
      </p:pic>
      <p:sp>
        <p:nvSpPr>
          <p:cNvPr id="705" name="Google Shape;705;p51"/>
          <p:cNvSpPr/>
          <p:nvPr/>
        </p:nvSpPr>
        <p:spPr>
          <a:xfrm rot="-5400000">
            <a:off x="-3136610" y="3136614"/>
            <a:ext cx="6858000" cy="584775"/>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Impactos</a:t>
            </a:r>
            <a:endParaRPr b="0" i="0" sz="2800" u="none" cap="none" strike="noStrike">
              <a:solidFill>
                <a:schemeClr val="lt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52"/>
          <p:cNvSpPr/>
          <p:nvPr/>
        </p:nvSpPr>
        <p:spPr>
          <a:xfrm rot="-5400000">
            <a:off x="-3136610" y="3136614"/>
            <a:ext cx="6858000" cy="584775"/>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Impactos</a:t>
            </a:r>
            <a:endParaRPr b="0" i="0" sz="2800" u="none" cap="none" strike="noStrike">
              <a:solidFill>
                <a:schemeClr val="lt1"/>
              </a:solidFill>
              <a:latin typeface="Calibri"/>
              <a:ea typeface="Calibri"/>
              <a:cs typeface="Calibri"/>
              <a:sym typeface="Calibri"/>
            </a:endParaRPr>
          </a:p>
        </p:txBody>
      </p:sp>
      <p:pic>
        <p:nvPicPr>
          <p:cNvPr id="711" name="Google Shape;711;p52"/>
          <p:cNvPicPr preferRelativeResize="0"/>
          <p:nvPr/>
        </p:nvPicPr>
        <p:blipFill rotWithShape="1">
          <a:blip r:embed="rId3">
            <a:alphaModFix/>
          </a:blip>
          <a:srcRect b="0" l="0" r="0" t="0"/>
          <a:stretch/>
        </p:blipFill>
        <p:spPr>
          <a:xfrm>
            <a:off x="977707" y="879280"/>
            <a:ext cx="1478855" cy="1613616"/>
          </a:xfrm>
          <a:prstGeom prst="rect">
            <a:avLst/>
          </a:prstGeom>
          <a:noFill/>
          <a:ln>
            <a:noFill/>
          </a:ln>
        </p:spPr>
      </p:pic>
      <p:pic>
        <p:nvPicPr>
          <p:cNvPr id="712" name="Google Shape;712;p52"/>
          <p:cNvPicPr preferRelativeResize="0"/>
          <p:nvPr/>
        </p:nvPicPr>
        <p:blipFill rotWithShape="1">
          <a:blip r:embed="rId4">
            <a:alphaModFix/>
          </a:blip>
          <a:srcRect b="0" l="0" r="0" t="0"/>
          <a:stretch/>
        </p:blipFill>
        <p:spPr>
          <a:xfrm>
            <a:off x="7020272" y="2369750"/>
            <a:ext cx="1734804" cy="1983860"/>
          </a:xfrm>
          <a:prstGeom prst="rect">
            <a:avLst/>
          </a:prstGeom>
          <a:noFill/>
          <a:ln>
            <a:noFill/>
          </a:ln>
        </p:spPr>
      </p:pic>
      <p:sp>
        <p:nvSpPr>
          <p:cNvPr id="713" name="Google Shape;713;p52"/>
          <p:cNvSpPr txBox="1"/>
          <p:nvPr/>
        </p:nvSpPr>
        <p:spPr>
          <a:xfrm>
            <a:off x="2987824" y="1180086"/>
            <a:ext cx="5256584" cy="9233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s-CO" sz="1800" u="none" cap="none" strike="noStrike">
                <a:solidFill>
                  <a:schemeClr val="dk1"/>
                </a:solidFill>
                <a:latin typeface="Calibri"/>
                <a:ea typeface="Calibri"/>
                <a:cs typeface="Calibri"/>
                <a:sym typeface="Calibri"/>
              </a:rPr>
              <a:t>Fortalecimiento de procesos educativos en aspectos como cultura de la legalidad, URE, derechos y deberes. </a:t>
            </a:r>
            <a:endParaRPr b="0" i="0" sz="1800" u="none" cap="none" strike="noStrike">
              <a:solidFill>
                <a:schemeClr val="dk1"/>
              </a:solidFill>
              <a:latin typeface="Calibri"/>
              <a:ea typeface="Calibri"/>
              <a:cs typeface="Calibri"/>
              <a:sym typeface="Calibri"/>
            </a:endParaRPr>
          </a:p>
        </p:txBody>
      </p:sp>
      <p:sp>
        <p:nvSpPr>
          <p:cNvPr id="714" name="Google Shape;714;p52"/>
          <p:cNvSpPr txBox="1"/>
          <p:nvPr/>
        </p:nvSpPr>
        <p:spPr>
          <a:xfrm>
            <a:off x="2483768" y="4779218"/>
            <a:ext cx="5472608" cy="147732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s-CO" sz="1800" u="none" cap="none" strike="noStrike">
                <a:solidFill>
                  <a:schemeClr val="dk1"/>
                </a:solidFill>
                <a:latin typeface="Calibri"/>
                <a:ea typeface="Calibri"/>
                <a:cs typeface="Calibri"/>
                <a:sym typeface="Calibri"/>
              </a:rPr>
              <a:t>Fortalecimiento comunitario y apoyo interinstitucional para la viabilización de  acciones técnicas y comerciales, desde la gestión estratégica de las relaciones y la perspectiva, de la comunicación, la negociación y la concertación.</a:t>
            </a:r>
            <a:endParaRPr b="0" i="0" sz="1800" u="none" cap="none" strike="noStrike">
              <a:solidFill>
                <a:schemeClr val="dk1"/>
              </a:solidFill>
              <a:latin typeface="Calibri"/>
              <a:ea typeface="Calibri"/>
              <a:cs typeface="Calibri"/>
              <a:sym typeface="Calibri"/>
            </a:endParaRPr>
          </a:p>
        </p:txBody>
      </p:sp>
      <p:pic>
        <p:nvPicPr>
          <p:cNvPr id="715" name="Google Shape;715;p52"/>
          <p:cNvPicPr preferRelativeResize="0"/>
          <p:nvPr/>
        </p:nvPicPr>
        <p:blipFill rotWithShape="1">
          <a:blip r:embed="rId5">
            <a:alphaModFix/>
          </a:blip>
          <a:srcRect b="0" l="0" r="0" t="0"/>
          <a:stretch/>
        </p:blipFill>
        <p:spPr>
          <a:xfrm>
            <a:off x="857316" y="4892968"/>
            <a:ext cx="1246857" cy="1056312"/>
          </a:xfrm>
          <a:prstGeom prst="rect">
            <a:avLst/>
          </a:prstGeom>
          <a:noFill/>
          <a:ln>
            <a:noFill/>
          </a:ln>
        </p:spPr>
      </p:pic>
      <p:sp>
        <p:nvSpPr>
          <p:cNvPr id="716" name="Google Shape;716;p52"/>
          <p:cNvSpPr txBox="1"/>
          <p:nvPr/>
        </p:nvSpPr>
        <p:spPr>
          <a:xfrm>
            <a:off x="1043608" y="2743760"/>
            <a:ext cx="5760640" cy="147732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s-CO" sz="1800" u="none" cap="none" strike="noStrike">
                <a:solidFill>
                  <a:schemeClr val="dk1"/>
                </a:solidFill>
                <a:latin typeface="Calibri"/>
                <a:ea typeface="Calibri"/>
                <a:cs typeface="Calibri"/>
                <a:sym typeface="Calibri"/>
              </a:rPr>
              <a:t>Mejoramiento en la percepción de favorabilidad, familiaridad y construcción de confianza empresa/comunidad a partir del </a:t>
            </a:r>
            <a:r>
              <a:rPr b="1" i="0" lang="es-CO" sz="1800" u="none" cap="none" strike="noStrike">
                <a:solidFill>
                  <a:schemeClr val="dk1"/>
                </a:solidFill>
                <a:latin typeface="Calibri"/>
                <a:ea typeface="Calibri"/>
                <a:cs typeface="Calibri"/>
                <a:sym typeface="Calibri"/>
              </a:rPr>
              <a:t>apoyo e involucramiento </a:t>
            </a:r>
            <a:r>
              <a:rPr b="0" i="0" lang="es-CO" sz="1800" u="none" cap="none" strike="noStrike">
                <a:solidFill>
                  <a:schemeClr val="dk1"/>
                </a:solidFill>
                <a:latin typeface="Calibri"/>
                <a:ea typeface="Calibri"/>
                <a:cs typeface="Calibri"/>
                <a:sym typeface="Calibri"/>
              </a:rPr>
              <a:t>de CHEC con acciones e iniciativas </a:t>
            </a:r>
            <a:r>
              <a:rPr b="1" i="0" lang="es-CO" sz="1800" u="none" cap="none" strike="noStrike">
                <a:solidFill>
                  <a:schemeClr val="dk1"/>
                </a:solidFill>
                <a:latin typeface="Calibri"/>
                <a:ea typeface="Calibri"/>
                <a:cs typeface="Calibri"/>
                <a:sym typeface="Calibri"/>
              </a:rPr>
              <a:t>culturales, artísticas,  educativas y productivas.</a:t>
            </a:r>
            <a:endParaRPr/>
          </a:p>
        </p:txBody>
      </p:sp>
      <p:sp>
        <p:nvSpPr>
          <p:cNvPr id="717" name="Google Shape;717;p52"/>
          <p:cNvSpPr txBox="1"/>
          <p:nvPr/>
        </p:nvSpPr>
        <p:spPr>
          <a:xfrm>
            <a:off x="1979709" y="116632"/>
            <a:ext cx="6048675"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800" u="none" cap="none" strike="noStrike">
                <a:solidFill>
                  <a:schemeClr val="dk1"/>
                </a:solidFill>
                <a:latin typeface="Calibri"/>
                <a:ea typeface="Calibri"/>
                <a:cs typeface="Calibri"/>
                <a:sym typeface="Calibri"/>
              </a:rPr>
              <a:t>Fortalecimiento de procesos comunitarios e interinstitucionales que:</a:t>
            </a:r>
            <a:endParaRPr b="1" i="0" sz="1800" u="none" cap="none" strike="noStrike">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53"/>
          <p:cNvSpPr/>
          <p:nvPr/>
        </p:nvSpPr>
        <p:spPr>
          <a:xfrm rot="-5400000">
            <a:off x="-3136610" y="3136614"/>
            <a:ext cx="6858000" cy="584775"/>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Impactos</a:t>
            </a:r>
            <a:endParaRPr b="0" i="0" sz="2800" u="none" cap="none" strike="noStrike">
              <a:solidFill>
                <a:schemeClr val="lt1"/>
              </a:solidFill>
              <a:latin typeface="Calibri"/>
              <a:ea typeface="Calibri"/>
              <a:cs typeface="Calibri"/>
              <a:sym typeface="Calibri"/>
            </a:endParaRPr>
          </a:p>
        </p:txBody>
      </p:sp>
      <p:pic>
        <p:nvPicPr>
          <p:cNvPr descr="http://www.chec.com.co/flash/imagenes/logo_pactoglobal.jpg" id="723" name="Google Shape;723;p53">
            <a:hlinkClick r:id="rId3"/>
          </p:cNvPr>
          <p:cNvPicPr preferRelativeResize="0"/>
          <p:nvPr/>
        </p:nvPicPr>
        <p:blipFill rotWithShape="1">
          <a:blip r:embed="rId4">
            <a:alphaModFix/>
          </a:blip>
          <a:srcRect b="0" l="0" r="0" t="0"/>
          <a:stretch/>
        </p:blipFill>
        <p:spPr>
          <a:xfrm>
            <a:off x="1148050" y="1048045"/>
            <a:ext cx="1119694" cy="1372843"/>
          </a:xfrm>
          <a:prstGeom prst="rect">
            <a:avLst/>
          </a:prstGeom>
          <a:noFill/>
          <a:ln>
            <a:noFill/>
          </a:ln>
        </p:spPr>
      </p:pic>
      <p:pic>
        <p:nvPicPr>
          <p:cNvPr id="724" name="Google Shape;724;p53"/>
          <p:cNvPicPr preferRelativeResize="0"/>
          <p:nvPr/>
        </p:nvPicPr>
        <p:blipFill rotWithShape="1">
          <a:blip r:embed="rId5">
            <a:alphaModFix/>
          </a:blip>
          <a:srcRect b="0" l="0" r="0" t="0"/>
          <a:stretch/>
        </p:blipFill>
        <p:spPr>
          <a:xfrm>
            <a:off x="7267310" y="3310187"/>
            <a:ext cx="1241336" cy="1138889"/>
          </a:xfrm>
          <a:prstGeom prst="rect">
            <a:avLst/>
          </a:prstGeom>
          <a:noFill/>
          <a:ln>
            <a:noFill/>
          </a:ln>
        </p:spPr>
      </p:pic>
      <p:sp>
        <p:nvSpPr>
          <p:cNvPr id="725" name="Google Shape;725;p53"/>
          <p:cNvSpPr txBox="1"/>
          <p:nvPr/>
        </p:nvSpPr>
        <p:spPr>
          <a:xfrm>
            <a:off x="2627784" y="1281534"/>
            <a:ext cx="6048675" cy="9233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s-CO" sz="1800" u="none" cap="none" strike="noStrike">
                <a:solidFill>
                  <a:schemeClr val="dk1"/>
                </a:solidFill>
                <a:latin typeface="Calibri"/>
                <a:ea typeface="Calibri"/>
                <a:cs typeface="Calibri"/>
                <a:sym typeface="Calibri"/>
              </a:rPr>
              <a:t>Apalancan los principios I y II del pacto Global en lo relacionado con protección y promoción de los Derechos Humanos.</a:t>
            </a:r>
            <a:endParaRPr b="0" i="0" sz="1800" u="none" cap="none" strike="noStrike">
              <a:solidFill>
                <a:schemeClr val="dk1"/>
              </a:solidFill>
              <a:latin typeface="Calibri"/>
              <a:ea typeface="Calibri"/>
              <a:cs typeface="Calibri"/>
              <a:sym typeface="Calibri"/>
            </a:endParaRPr>
          </a:p>
        </p:txBody>
      </p:sp>
      <p:sp>
        <p:nvSpPr>
          <p:cNvPr id="726" name="Google Shape;726;p53"/>
          <p:cNvSpPr txBox="1"/>
          <p:nvPr/>
        </p:nvSpPr>
        <p:spPr>
          <a:xfrm>
            <a:off x="1259632" y="3164775"/>
            <a:ext cx="5472608" cy="12003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s-CO" sz="1800" u="none" cap="none" strike="noStrike">
                <a:solidFill>
                  <a:schemeClr val="dk1"/>
                </a:solidFill>
                <a:latin typeface="Calibri"/>
                <a:ea typeface="Calibri"/>
                <a:cs typeface="Calibri"/>
                <a:sym typeface="Calibri"/>
              </a:rPr>
              <a:t>Apalancan los Objetivos de Desarrollo del Milenio 1,2,3 y 8 relacionados con erradicación de la pobreza, igualdad de oportunidades, educación y generación de alianzas para el desarrollo.</a:t>
            </a:r>
            <a:endParaRPr b="0" i="0" sz="1800" u="none" cap="none" strike="noStrike">
              <a:solidFill>
                <a:schemeClr val="dk1"/>
              </a:solidFill>
              <a:latin typeface="Calibri"/>
              <a:ea typeface="Calibri"/>
              <a:cs typeface="Calibri"/>
              <a:sym typeface="Calibri"/>
            </a:endParaRPr>
          </a:p>
        </p:txBody>
      </p:sp>
      <p:pic>
        <p:nvPicPr>
          <p:cNvPr id="727" name="Google Shape;727;p53"/>
          <p:cNvPicPr preferRelativeResize="0"/>
          <p:nvPr/>
        </p:nvPicPr>
        <p:blipFill rotWithShape="1">
          <a:blip r:embed="rId6">
            <a:alphaModFix/>
          </a:blip>
          <a:srcRect b="0" l="0" r="0" t="0"/>
          <a:stretch/>
        </p:blipFill>
        <p:spPr>
          <a:xfrm>
            <a:off x="971600" y="5198463"/>
            <a:ext cx="1296144" cy="1092088"/>
          </a:xfrm>
          <a:prstGeom prst="rect">
            <a:avLst/>
          </a:prstGeom>
          <a:noFill/>
          <a:ln>
            <a:noFill/>
          </a:ln>
        </p:spPr>
      </p:pic>
      <p:sp>
        <p:nvSpPr>
          <p:cNvPr id="728" name="Google Shape;728;p53"/>
          <p:cNvSpPr txBox="1"/>
          <p:nvPr/>
        </p:nvSpPr>
        <p:spPr>
          <a:xfrm>
            <a:off x="2483768" y="5157192"/>
            <a:ext cx="5620234" cy="9233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s-CO" sz="1800" u="none" cap="none" strike="noStrike">
                <a:solidFill>
                  <a:schemeClr val="dk1"/>
                </a:solidFill>
                <a:latin typeface="Calibri"/>
                <a:ea typeface="Calibri"/>
                <a:cs typeface="Calibri"/>
                <a:sym typeface="Calibri"/>
              </a:rPr>
              <a:t>Articulación y optimización de recursos en términos financieros, técnicos, humanos y de conocimiento frente a las iniciativas sociales  que operan en el territorio.</a:t>
            </a:r>
            <a:endParaRPr/>
          </a:p>
        </p:txBody>
      </p:sp>
      <p:sp>
        <p:nvSpPr>
          <p:cNvPr id="729" name="Google Shape;729;p53"/>
          <p:cNvSpPr txBox="1"/>
          <p:nvPr/>
        </p:nvSpPr>
        <p:spPr>
          <a:xfrm>
            <a:off x="1979709" y="116632"/>
            <a:ext cx="6048675"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800" u="none" cap="none" strike="noStrike">
                <a:solidFill>
                  <a:schemeClr val="dk1"/>
                </a:solidFill>
                <a:latin typeface="Calibri"/>
                <a:ea typeface="Calibri"/>
                <a:cs typeface="Calibri"/>
                <a:sym typeface="Calibri"/>
              </a:rPr>
              <a:t>Fortalecimiento de procesos comunitarios e interinstitucionales que:</a:t>
            </a:r>
            <a:endParaRPr b="1" i="0" sz="1800" u="none" cap="none" strike="noStrike">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pic>
        <p:nvPicPr>
          <p:cNvPr descr="E:\Fotos Dorada\DSC_0481.JPG" id="734" name="Google Shape;734;p54"/>
          <p:cNvPicPr preferRelativeResize="0"/>
          <p:nvPr/>
        </p:nvPicPr>
        <p:blipFill rotWithShape="1">
          <a:blip r:embed="rId3">
            <a:alphaModFix/>
          </a:blip>
          <a:srcRect b="20080" l="0" r="0" t="27783"/>
          <a:stretch/>
        </p:blipFill>
        <p:spPr>
          <a:xfrm>
            <a:off x="0" y="4149080"/>
            <a:ext cx="9144000" cy="271335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6"/>
          <p:cNvSpPr/>
          <p:nvPr/>
        </p:nvSpPr>
        <p:spPr>
          <a:xfrm rot="-5400000">
            <a:off x="-3136647" y="3136652"/>
            <a:ext cx="6858000" cy="584700"/>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Fundamentos metodológicos</a:t>
            </a:r>
            <a:endParaRPr b="0" i="0" sz="2800" u="none" cap="none" strike="noStrike">
              <a:solidFill>
                <a:schemeClr val="lt1"/>
              </a:solidFill>
              <a:latin typeface="Calibri"/>
              <a:ea typeface="Calibri"/>
              <a:cs typeface="Calibri"/>
              <a:sym typeface="Calibri"/>
            </a:endParaRPr>
          </a:p>
        </p:txBody>
      </p:sp>
      <p:grpSp>
        <p:nvGrpSpPr>
          <p:cNvPr id="85" name="Google Shape;85;p6"/>
          <p:cNvGrpSpPr/>
          <p:nvPr/>
        </p:nvGrpSpPr>
        <p:grpSpPr>
          <a:xfrm>
            <a:off x="3338554" y="764704"/>
            <a:ext cx="2673600" cy="1508903"/>
            <a:chOff x="3382490" y="1628800"/>
            <a:chExt cx="2673600" cy="1508903"/>
          </a:xfrm>
        </p:grpSpPr>
        <p:pic>
          <p:nvPicPr>
            <p:cNvPr id="86" name="Google Shape;86;p6"/>
            <p:cNvPicPr preferRelativeResize="0"/>
            <p:nvPr/>
          </p:nvPicPr>
          <p:blipFill rotWithShape="1">
            <a:blip r:embed="rId3">
              <a:alphaModFix/>
            </a:blip>
            <a:srcRect b="0" l="0" r="0" t="0"/>
            <a:stretch/>
          </p:blipFill>
          <p:spPr>
            <a:xfrm>
              <a:off x="3779912" y="1628800"/>
              <a:ext cx="1981598" cy="1066760"/>
            </a:xfrm>
            <a:prstGeom prst="rect">
              <a:avLst/>
            </a:prstGeom>
            <a:noFill/>
            <a:ln>
              <a:noFill/>
            </a:ln>
          </p:spPr>
        </p:pic>
        <p:sp>
          <p:nvSpPr>
            <p:cNvPr id="87" name="Google Shape;87;p6"/>
            <p:cNvSpPr txBox="1"/>
            <p:nvPr/>
          </p:nvSpPr>
          <p:spPr>
            <a:xfrm>
              <a:off x="3382490" y="2491503"/>
              <a:ext cx="2673600" cy="646200"/>
            </a:xfrm>
            <a:prstGeom prst="rect">
              <a:avLst/>
            </a:prstGeom>
            <a:noFill/>
            <a:ln>
              <a:noFill/>
            </a:ln>
            <a:effectLst>
              <a:outerShdw blurRad="44450" algn="ctr" dir="5400000" dist="27940">
                <a:srgbClr val="000000">
                  <a:alpha val="3176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800" u="none" cap="none" strike="noStrike">
                  <a:solidFill>
                    <a:schemeClr val="dk1"/>
                  </a:solidFill>
                  <a:latin typeface="Arial"/>
                  <a:ea typeface="Arial"/>
                  <a:cs typeface="Arial"/>
                  <a:sym typeface="Arial"/>
                </a:rPr>
                <a:t>Territorio Socialmente Responsable</a:t>
              </a:r>
              <a:endParaRPr b="1" i="0" sz="1800" u="none" cap="none" strike="noStrike">
                <a:solidFill>
                  <a:schemeClr val="dk1"/>
                </a:solidFill>
                <a:latin typeface="Arial"/>
                <a:ea typeface="Arial"/>
                <a:cs typeface="Arial"/>
                <a:sym typeface="Arial"/>
              </a:endParaRPr>
            </a:p>
          </p:txBody>
        </p:sp>
      </p:grpSp>
      <p:grpSp>
        <p:nvGrpSpPr>
          <p:cNvPr id="88" name="Google Shape;88;p6"/>
          <p:cNvGrpSpPr/>
          <p:nvPr/>
        </p:nvGrpSpPr>
        <p:grpSpPr>
          <a:xfrm>
            <a:off x="899592" y="2348880"/>
            <a:ext cx="2106922" cy="2174826"/>
            <a:chOff x="1043608" y="3963003"/>
            <a:chExt cx="2106922" cy="2174826"/>
          </a:xfrm>
        </p:grpSpPr>
        <p:pic>
          <p:nvPicPr>
            <p:cNvPr id="89" name="Google Shape;89;p6"/>
            <p:cNvPicPr preferRelativeResize="0"/>
            <p:nvPr/>
          </p:nvPicPr>
          <p:blipFill rotWithShape="1">
            <a:blip r:embed="rId4">
              <a:alphaModFix/>
            </a:blip>
            <a:srcRect b="0" l="0" r="0" t="0"/>
            <a:stretch/>
          </p:blipFill>
          <p:spPr>
            <a:xfrm>
              <a:off x="1053571" y="3963003"/>
              <a:ext cx="2096959" cy="1501527"/>
            </a:xfrm>
            <a:prstGeom prst="rect">
              <a:avLst/>
            </a:prstGeom>
            <a:noFill/>
            <a:ln>
              <a:noFill/>
            </a:ln>
          </p:spPr>
        </p:pic>
        <p:sp>
          <p:nvSpPr>
            <p:cNvPr id="90" name="Google Shape;90;p6"/>
            <p:cNvSpPr txBox="1"/>
            <p:nvPr/>
          </p:nvSpPr>
          <p:spPr>
            <a:xfrm>
              <a:off x="1043608" y="5491629"/>
              <a:ext cx="2088300" cy="646200"/>
            </a:xfrm>
            <a:prstGeom prst="rect">
              <a:avLst/>
            </a:prstGeom>
            <a:noFill/>
            <a:ln>
              <a:noFill/>
            </a:ln>
            <a:effectLst>
              <a:outerShdw blurRad="44450" algn="ctr" dir="5400000" dist="27940">
                <a:srgbClr val="000000">
                  <a:alpha val="3176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800" u="none" cap="none" strike="noStrike">
                  <a:solidFill>
                    <a:schemeClr val="dk1"/>
                  </a:solidFill>
                  <a:latin typeface="Arial"/>
                  <a:ea typeface="Arial"/>
                  <a:cs typeface="Arial"/>
                  <a:sym typeface="Arial"/>
                </a:rPr>
                <a:t>Animación Sociocultural</a:t>
              </a:r>
              <a:endParaRPr/>
            </a:p>
          </p:txBody>
        </p:sp>
      </p:grpSp>
      <p:grpSp>
        <p:nvGrpSpPr>
          <p:cNvPr id="91" name="Google Shape;91;p6"/>
          <p:cNvGrpSpPr/>
          <p:nvPr/>
        </p:nvGrpSpPr>
        <p:grpSpPr>
          <a:xfrm>
            <a:off x="3889302" y="4731575"/>
            <a:ext cx="1546800" cy="1650129"/>
            <a:chOff x="3817294" y="4137436"/>
            <a:chExt cx="1546800" cy="1650129"/>
          </a:xfrm>
        </p:grpSpPr>
        <p:sp>
          <p:nvSpPr>
            <p:cNvPr id="92" name="Google Shape;92;p6"/>
            <p:cNvSpPr txBox="1"/>
            <p:nvPr/>
          </p:nvSpPr>
          <p:spPr>
            <a:xfrm>
              <a:off x="3817294" y="5141365"/>
              <a:ext cx="1546800" cy="646200"/>
            </a:xfrm>
            <a:prstGeom prst="rect">
              <a:avLst/>
            </a:prstGeom>
            <a:noFill/>
            <a:ln>
              <a:noFill/>
            </a:ln>
            <a:effectLst>
              <a:outerShdw blurRad="44450" algn="ctr" dir="5400000" dist="27940">
                <a:srgbClr val="000000">
                  <a:alpha val="3176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800" u="none" cap="none" strike="noStrike">
                  <a:solidFill>
                    <a:schemeClr val="dk1"/>
                  </a:solidFill>
                  <a:latin typeface="Arial"/>
                  <a:ea typeface="Arial"/>
                  <a:cs typeface="Arial"/>
                  <a:sym typeface="Arial"/>
                </a:rPr>
                <a:t>Acción Sin Daño</a:t>
              </a:r>
              <a:endParaRPr/>
            </a:p>
          </p:txBody>
        </p:sp>
        <p:pic>
          <p:nvPicPr>
            <p:cNvPr id="93" name="Google Shape;93;p6"/>
            <p:cNvPicPr preferRelativeResize="0"/>
            <p:nvPr/>
          </p:nvPicPr>
          <p:blipFill rotWithShape="1">
            <a:blip r:embed="rId5">
              <a:alphaModFix/>
            </a:blip>
            <a:srcRect b="0" l="0" r="0" t="0"/>
            <a:stretch/>
          </p:blipFill>
          <p:spPr>
            <a:xfrm>
              <a:off x="3858194" y="4137436"/>
              <a:ext cx="1505894" cy="1003929"/>
            </a:xfrm>
            <a:prstGeom prst="rect">
              <a:avLst/>
            </a:prstGeom>
            <a:noFill/>
            <a:ln>
              <a:noFill/>
            </a:ln>
          </p:spPr>
        </p:pic>
      </p:grpSp>
      <p:grpSp>
        <p:nvGrpSpPr>
          <p:cNvPr id="94" name="Google Shape;94;p6"/>
          <p:cNvGrpSpPr/>
          <p:nvPr/>
        </p:nvGrpSpPr>
        <p:grpSpPr>
          <a:xfrm>
            <a:off x="6156176" y="2901083"/>
            <a:ext cx="2088300" cy="2111962"/>
            <a:chOff x="5806699" y="2478244"/>
            <a:chExt cx="2088300" cy="2111962"/>
          </a:xfrm>
        </p:grpSpPr>
        <p:sp>
          <p:nvSpPr>
            <p:cNvPr id="95" name="Google Shape;95;p6"/>
            <p:cNvSpPr txBox="1"/>
            <p:nvPr/>
          </p:nvSpPr>
          <p:spPr>
            <a:xfrm>
              <a:off x="5806699" y="3944006"/>
              <a:ext cx="2088300" cy="646200"/>
            </a:xfrm>
            <a:prstGeom prst="rect">
              <a:avLst/>
            </a:prstGeom>
            <a:noFill/>
            <a:ln>
              <a:noFill/>
            </a:ln>
            <a:effectLst>
              <a:outerShdw blurRad="44450" algn="ctr" dir="5400000" dist="27940">
                <a:srgbClr val="000000">
                  <a:alpha val="3176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800" u="none" cap="none" strike="noStrike">
                  <a:solidFill>
                    <a:schemeClr val="dk1"/>
                  </a:solidFill>
                  <a:latin typeface="Arial"/>
                  <a:ea typeface="Arial"/>
                  <a:cs typeface="Arial"/>
                  <a:sym typeface="Arial"/>
                </a:rPr>
                <a:t>Alianzas Público Privadas</a:t>
              </a:r>
              <a:endParaRPr/>
            </a:p>
          </p:txBody>
        </p:sp>
        <p:pic>
          <p:nvPicPr>
            <p:cNvPr id="96" name="Google Shape;96;p6"/>
            <p:cNvPicPr preferRelativeResize="0"/>
            <p:nvPr/>
          </p:nvPicPr>
          <p:blipFill rotWithShape="1">
            <a:blip r:embed="rId6">
              <a:alphaModFix/>
            </a:blip>
            <a:srcRect b="0" l="0" r="0" t="0"/>
            <a:stretch/>
          </p:blipFill>
          <p:spPr>
            <a:xfrm>
              <a:off x="6058510" y="2478244"/>
              <a:ext cx="1584611" cy="1484759"/>
            </a:xfrm>
            <a:prstGeom prst="rect">
              <a:avLst/>
            </a:prstGeom>
            <a:noFill/>
            <a:ln>
              <a:noFill/>
            </a:ln>
          </p:spPr>
        </p:pic>
      </p:grpSp>
      <p:pic>
        <p:nvPicPr>
          <p:cNvPr descr="http://www.google.com.co/url?source=imglanding&amp;ct=img&amp;q=http://m3corporativo.com/engranes.png&amp;sa=X&amp;ei=gTqlUIbFJI6m8ASrt4HIDw&amp;ved=0CAsQ8wc4Ew&amp;usg=AFQjCNGRELy9SnBn9qZeR3YRJ4UUoIF_zg" id="97" name="Google Shape;97;p6"/>
          <p:cNvPicPr preferRelativeResize="0"/>
          <p:nvPr/>
        </p:nvPicPr>
        <p:blipFill rotWithShape="1">
          <a:blip r:embed="rId7">
            <a:alphaModFix/>
          </a:blip>
          <a:srcRect b="0" l="0" r="0" t="0"/>
          <a:stretch/>
        </p:blipFill>
        <p:spPr>
          <a:xfrm>
            <a:off x="3707904" y="2780928"/>
            <a:ext cx="1834392" cy="1491973"/>
          </a:xfrm>
          <a:prstGeom prst="rect">
            <a:avLst/>
          </a:prstGeom>
          <a:noFill/>
          <a:ln>
            <a:noFill/>
          </a:ln>
        </p:spPr>
      </p:pic>
      <p:cxnSp>
        <p:nvCxnSpPr>
          <p:cNvPr id="98" name="Google Shape;98;p6"/>
          <p:cNvCxnSpPr>
            <a:stCxn id="97" idx="3"/>
            <a:endCxn id="96" idx="1"/>
          </p:cNvCxnSpPr>
          <p:nvPr/>
        </p:nvCxnSpPr>
        <p:spPr>
          <a:xfrm>
            <a:off x="5542296" y="3526914"/>
            <a:ext cx="865800" cy="116400"/>
          </a:xfrm>
          <a:prstGeom prst="straightConnector1">
            <a:avLst/>
          </a:prstGeom>
          <a:noFill/>
          <a:ln cap="flat" cmpd="sng" w="38100">
            <a:solidFill>
              <a:schemeClr val="dk2"/>
            </a:solidFill>
            <a:prstDash val="dot"/>
            <a:round/>
            <a:headEnd len="sm" w="sm" type="none"/>
            <a:tailEnd len="med" w="med" type="stealth"/>
          </a:ln>
        </p:spPr>
      </p:cxnSp>
      <p:cxnSp>
        <p:nvCxnSpPr>
          <p:cNvPr id="99" name="Google Shape;99;p6"/>
          <p:cNvCxnSpPr>
            <a:stCxn id="97" idx="0"/>
            <a:endCxn id="87" idx="2"/>
          </p:cNvCxnSpPr>
          <p:nvPr/>
        </p:nvCxnSpPr>
        <p:spPr>
          <a:xfrm flipH="1" rot="10800000">
            <a:off x="4625100" y="2273628"/>
            <a:ext cx="50400" cy="507300"/>
          </a:xfrm>
          <a:prstGeom prst="straightConnector1">
            <a:avLst/>
          </a:prstGeom>
          <a:noFill/>
          <a:ln cap="flat" cmpd="sng" w="38100">
            <a:solidFill>
              <a:schemeClr val="dk2"/>
            </a:solidFill>
            <a:prstDash val="dot"/>
            <a:round/>
            <a:headEnd len="sm" w="sm" type="none"/>
            <a:tailEnd len="med" w="med" type="stealth"/>
          </a:ln>
        </p:spPr>
      </p:cxnSp>
      <p:cxnSp>
        <p:nvCxnSpPr>
          <p:cNvPr id="100" name="Google Shape;100;p6"/>
          <p:cNvCxnSpPr>
            <a:stCxn id="97" idx="1"/>
          </p:cNvCxnSpPr>
          <p:nvPr/>
        </p:nvCxnSpPr>
        <p:spPr>
          <a:xfrm rot="10800000">
            <a:off x="3060204" y="3320814"/>
            <a:ext cx="647700" cy="206100"/>
          </a:xfrm>
          <a:prstGeom prst="straightConnector1">
            <a:avLst/>
          </a:prstGeom>
          <a:noFill/>
          <a:ln cap="flat" cmpd="sng" w="38100">
            <a:solidFill>
              <a:schemeClr val="dk2"/>
            </a:solidFill>
            <a:prstDash val="dot"/>
            <a:round/>
            <a:headEnd len="sm" w="sm" type="none"/>
            <a:tailEnd len="med" w="med" type="stealth"/>
          </a:ln>
        </p:spPr>
      </p:cxnSp>
      <p:cxnSp>
        <p:nvCxnSpPr>
          <p:cNvPr id="101" name="Google Shape;101;p6"/>
          <p:cNvCxnSpPr>
            <a:stCxn id="97" idx="2"/>
            <a:endCxn id="93" idx="0"/>
          </p:cNvCxnSpPr>
          <p:nvPr/>
        </p:nvCxnSpPr>
        <p:spPr>
          <a:xfrm>
            <a:off x="4625100" y="4272901"/>
            <a:ext cx="57900" cy="458700"/>
          </a:xfrm>
          <a:prstGeom prst="straightConnector1">
            <a:avLst/>
          </a:prstGeom>
          <a:noFill/>
          <a:ln cap="flat" cmpd="sng" w="38100">
            <a:solidFill>
              <a:schemeClr val="dk2"/>
            </a:solidFill>
            <a:prstDash val="dot"/>
            <a:round/>
            <a:headEnd len="sm" w="sm" type="none"/>
            <a:tailEnd len="med" w="med" type="stealth"/>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7"/>
          <p:cNvSpPr/>
          <p:nvPr/>
        </p:nvSpPr>
        <p:spPr>
          <a:xfrm rot="-5400000">
            <a:off x="-3136647" y="3136652"/>
            <a:ext cx="6858000" cy="584700"/>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Objetivos</a:t>
            </a:r>
            <a:endParaRPr b="0" i="0" sz="2800" u="none" cap="none" strike="noStrike">
              <a:solidFill>
                <a:schemeClr val="lt1"/>
              </a:solidFill>
              <a:latin typeface="Calibri"/>
              <a:ea typeface="Calibri"/>
              <a:cs typeface="Calibri"/>
              <a:sym typeface="Calibri"/>
            </a:endParaRPr>
          </a:p>
        </p:txBody>
      </p:sp>
      <p:sp>
        <p:nvSpPr>
          <p:cNvPr id="107" name="Google Shape;107;p7"/>
          <p:cNvSpPr txBox="1"/>
          <p:nvPr/>
        </p:nvSpPr>
        <p:spPr>
          <a:xfrm>
            <a:off x="1331640" y="476672"/>
            <a:ext cx="7200900" cy="2031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1800" u="none" cap="none" strike="noStrike">
                <a:solidFill>
                  <a:schemeClr val="dk1"/>
                </a:solidFill>
                <a:latin typeface="Calibri"/>
                <a:ea typeface="Calibri"/>
                <a:cs typeface="Calibri"/>
                <a:sym typeface="Calibri"/>
              </a:rPr>
              <a:t>Implementar </a:t>
            </a:r>
            <a:r>
              <a:rPr b="0" i="0" lang="es-CO" sz="1800" u="none" cap="none" strike="noStrike">
                <a:solidFill>
                  <a:schemeClr val="dk1"/>
                </a:solidFill>
                <a:latin typeface="Calibri"/>
                <a:ea typeface="Calibri"/>
                <a:cs typeface="Calibri"/>
                <a:sym typeface="Calibri"/>
              </a:rPr>
              <a:t>en los municipios con nodos considerados </a:t>
            </a:r>
            <a:r>
              <a:rPr b="1" i="0" lang="es-CO" sz="1800" u="none" cap="none" strike="noStrike">
                <a:solidFill>
                  <a:schemeClr val="dk1"/>
                </a:solidFill>
                <a:latin typeface="Calibri"/>
                <a:ea typeface="Calibri"/>
                <a:cs typeface="Calibri"/>
                <a:sym typeface="Calibri"/>
              </a:rPr>
              <a:t>como reincidentes y de altas pérdidas del área de influencia CHEC, una estrategia de involucramiento social y comunitario basada en alianzas gana/gana </a:t>
            </a:r>
            <a:r>
              <a:rPr b="0" i="0" lang="es-CO" sz="1800" u="none" cap="none" strike="noStrike">
                <a:solidFill>
                  <a:schemeClr val="dk1"/>
                </a:solidFill>
                <a:latin typeface="Calibri"/>
                <a:ea typeface="Calibri"/>
                <a:cs typeface="Calibri"/>
                <a:sym typeface="Calibri"/>
              </a:rPr>
              <a:t>que promuevan el posicionamiento, fidelización y acercamiento con la empresa, así como  facilitar los procesos de intervención técnica relacionados con la gestión de activos y la recuperación de pérdidas de energía.</a:t>
            </a:r>
            <a:endParaRPr b="1" i="0" sz="1800" u="none" cap="none" strike="noStrike">
              <a:solidFill>
                <a:schemeClr val="dk1"/>
              </a:solidFill>
              <a:latin typeface="Calibri"/>
              <a:ea typeface="Calibri"/>
              <a:cs typeface="Calibri"/>
              <a:sym typeface="Calibri"/>
            </a:endParaRPr>
          </a:p>
        </p:txBody>
      </p:sp>
      <p:sp>
        <p:nvSpPr>
          <p:cNvPr id="108" name="Google Shape;108;p7"/>
          <p:cNvSpPr txBox="1"/>
          <p:nvPr/>
        </p:nvSpPr>
        <p:spPr>
          <a:xfrm>
            <a:off x="827220" y="3701350"/>
            <a:ext cx="2304300" cy="1815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s-CO" sz="1400" u="none" cap="none" strike="noStrike">
                <a:solidFill>
                  <a:schemeClr val="dk1"/>
                </a:solidFill>
                <a:latin typeface="Calibri"/>
                <a:ea typeface="Calibri"/>
                <a:cs typeface="Calibri"/>
                <a:sym typeface="Calibri"/>
              </a:rPr>
              <a:t>Promover comportamientos adecuados en clientes y comunidades frente a la conexión del servicio de energía, el cuidado de la infraestructura y la disminución del riesgo eléctrico.</a:t>
            </a:r>
            <a:endParaRPr/>
          </a:p>
        </p:txBody>
      </p:sp>
      <p:sp>
        <p:nvSpPr>
          <p:cNvPr id="109" name="Google Shape;109;p7"/>
          <p:cNvSpPr txBox="1"/>
          <p:nvPr/>
        </p:nvSpPr>
        <p:spPr>
          <a:xfrm>
            <a:off x="3581890" y="3701350"/>
            <a:ext cx="2700300" cy="1600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s-CO" sz="1400" u="none" cap="none" strike="noStrike">
                <a:solidFill>
                  <a:schemeClr val="dk1"/>
                </a:solidFill>
                <a:latin typeface="Calibri"/>
                <a:ea typeface="Calibri"/>
                <a:cs typeface="Calibri"/>
                <a:sym typeface="Calibri"/>
              </a:rPr>
              <a:t>Contrarrestar patrones culturales, sociales y económicos negativos que movilizan la reincidencia, de algunos clientes que se conectan de manera ilegal al servicio de energía, movilizando la cultura de la legalidad.</a:t>
            </a:r>
            <a:endParaRPr/>
          </a:p>
        </p:txBody>
      </p:sp>
      <p:sp>
        <p:nvSpPr>
          <p:cNvPr id="110" name="Google Shape;110;p7"/>
          <p:cNvSpPr txBox="1"/>
          <p:nvPr/>
        </p:nvSpPr>
        <p:spPr>
          <a:xfrm>
            <a:off x="6452196" y="3665144"/>
            <a:ext cx="2482500" cy="1600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s-CO" sz="1400" u="none" cap="none" strike="noStrike">
                <a:solidFill>
                  <a:schemeClr val="dk1"/>
                </a:solidFill>
                <a:latin typeface="Calibri"/>
                <a:ea typeface="Calibri"/>
                <a:cs typeface="Calibri"/>
                <a:sym typeface="Calibri"/>
              </a:rPr>
              <a:t>Fortalecer en la CHEC, el nivel de involucramiento comunitario a partir del trabajo conjunto y el desarrollo de alianzas público privadas  para el desarrollo de las personas y territorios impactados.</a:t>
            </a:r>
            <a:endParaRPr/>
          </a:p>
        </p:txBody>
      </p:sp>
      <p:cxnSp>
        <p:nvCxnSpPr>
          <p:cNvPr id="111" name="Google Shape;111;p7"/>
          <p:cNvCxnSpPr>
            <a:stCxn id="107" idx="2"/>
            <a:endCxn id="108" idx="0"/>
          </p:cNvCxnSpPr>
          <p:nvPr/>
        </p:nvCxnSpPr>
        <p:spPr>
          <a:xfrm flipH="1">
            <a:off x="1979490" y="2507972"/>
            <a:ext cx="2952600" cy="1193400"/>
          </a:xfrm>
          <a:prstGeom prst="straightConnector1">
            <a:avLst/>
          </a:prstGeom>
          <a:noFill/>
          <a:ln cap="flat" cmpd="sng" w="38100">
            <a:solidFill>
              <a:schemeClr val="dk2"/>
            </a:solidFill>
            <a:prstDash val="dot"/>
            <a:round/>
            <a:headEnd len="sm" w="sm" type="none"/>
            <a:tailEnd len="med" w="med" type="stealth"/>
          </a:ln>
        </p:spPr>
      </p:cxnSp>
      <p:cxnSp>
        <p:nvCxnSpPr>
          <p:cNvPr id="112" name="Google Shape;112;p7"/>
          <p:cNvCxnSpPr>
            <a:stCxn id="107" idx="2"/>
            <a:endCxn id="109" idx="0"/>
          </p:cNvCxnSpPr>
          <p:nvPr/>
        </p:nvCxnSpPr>
        <p:spPr>
          <a:xfrm>
            <a:off x="4932090" y="2507972"/>
            <a:ext cx="0" cy="1193400"/>
          </a:xfrm>
          <a:prstGeom prst="straightConnector1">
            <a:avLst/>
          </a:prstGeom>
          <a:noFill/>
          <a:ln cap="flat" cmpd="sng" w="38100">
            <a:solidFill>
              <a:schemeClr val="dk2"/>
            </a:solidFill>
            <a:prstDash val="dot"/>
            <a:round/>
            <a:headEnd len="sm" w="sm" type="none"/>
            <a:tailEnd len="med" w="med" type="stealth"/>
          </a:ln>
        </p:spPr>
      </p:cxnSp>
      <p:cxnSp>
        <p:nvCxnSpPr>
          <p:cNvPr id="113" name="Google Shape;113;p7"/>
          <p:cNvCxnSpPr>
            <a:stCxn id="107" idx="2"/>
            <a:endCxn id="110" idx="0"/>
          </p:cNvCxnSpPr>
          <p:nvPr/>
        </p:nvCxnSpPr>
        <p:spPr>
          <a:xfrm>
            <a:off x="4932090" y="2507972"/>
            <a:ext cx="2761500" cy="1157100"/>
          </a:xfrm>
          <a:prstGeom prst="straightConnector1">
            <a:avLst/>
          </a:prstGeom>
          <a:noFill/>
          <a:ln cap="flat" cmpd="sng" w="38100">
            <a:solidFill>
              <a:schemeClr val="dk2"/>
            </a:solidFill>
            <a:prstDash val="dot"/>
            <a:round/>
            <a:headEnd len="sm" w="sm" type="none"/>
            <a:tailEnd len="med" w="med" type="stealth"/>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8"/>
          <p:cNvSpPr/>
          <p:nvPr/>
        </p:nvSpPr>
        <p:spPr>
          <a:xfrm rot="-5400000">
            <a:off x="-3136647" y="3136652"/>
            <a:ext cx="6858000" cy="584700"/>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Justificación</a:t>
            </a:r>
            <a:endParaRPr b="0" i="0" sz="2800" u="none" cap="none" strike="noStrike">
              <a:solidFill>
                <a:schemeClr val="lt1"/>
              </a:solidFill>
              <a:latin typeface="Calibri"/>
              <a:ea typeface="Calibri"/>
              <a:cs typeface="Calibri"/>
              <a:sym typeface="Calibri"/>
            </a:endParaRPr>
          </a:p>
        </p:txBody>
      </p:sp>
      <p:sp>
        <p:nvSpPr>
          <p:cNvPr id="119" name="Google Shape;119;p8"/>
          <p:cNvSpPr txBox="1"/>
          <p:nvPr/>
        </p:nvSpPr>
        <p:spPr>
          <a:xfrm>
            <a:off x="755576" y="692696"/>
            <a:ext cx="7128900" cy="7386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s-CO" sz="1400" u="none" cap="none" strike="noStrike">
                <a:solidFill>
                  <a:schemeClr val="dk1"/>
                </a:solidFill>
                <a:latin typeface="Calibri"/>
                <a:ea typeface="Calibri"/>
                <a:cs typeface="Calibri"/>
                <a:sym typeface="Calibri"/>
              </a:rPr>
              <a:t>Se requiere de manera urgente intervenir de manera proactiva y conjunta el tema de </a:t>
            </a:r>
            <a:r>
              <a:rPr b="1" i="0" lang="es-CO" sz="1400" u="none" cap="none" strike="noStrike">
                <a:solidFill>
                  <a:schemeClr val="dk1"/>
                </a:solidFill>
                <a:latin typeface="Calibri"/>
                <a:ea typeface="Calibri"/>
                <a:cs typeface="Calibri"/>
                <a:sym typeface="Calibri"/>
              </a:rPr>
              <a:t>PÉRDIDAS DE ENERGÍA Y CULTURA DE LA LEGALIDAD</a:t>
            </a:r>
            <a:r>
              <a:rPr b="0" i="0" lang="es-CO" sz="1400" u="none" cap="none" strike="noStrike">
                <a:solidFill>
                  <a:schemeClr val="dk1"/>
                </a:solidFill>
                <a:latin typeface="Calibri"/>
                <a:ea typeface="Calibri"/>
                <a:cs typeface="Calibri"/>
                <a:sym typeface="Calibri"/>
              </a:rPr>
              <a:t>, con el fin de hacer sostenibles en el </a:t>
            </a:r>
            <a:r>
              <a:rPr b="1" i="0" lang="es-CO" sz="1400" u="none" cap="none" strike="noStrike">
                <a:solidFill>
                  <a:schemeClr val="dk1"/>
                </a:solidFill>
                <a:latin typeface="Calibri"/>
                <a:ea typeface="Calibri"/>
                <a:cs typeface="Calibri"/>
                <a:sym typeface="Calibri"/>
              </a:rPr>
              <a:t>futuro el desarrollo de iniciativas sociales</a:t>
            </a:r>
            <a:r>
              <a:rPr b="0" i="0" lang="es-CO" sz="1400" u="none" cap="none" strike="noStrike">
                <a:solidFill>
                  <a:schemeClr val="dk1"/>
                </a:solidFill>
                <a:latin typeface="Calibri"/>
                <a:ea typeface="Calibri"/>
                <a:cs typeface="Calibri"/>
                <a:sym typeface="Calibri"/>
              </a:rPr>
              <a:t> para el beneficio de la región.</a:t>
            </a:r>
            <a:endParaRPr b="0" i="0" sz="1400" u="none" cap="none" strike="noStrike">
              <a:solidFill>
                <a:schemeClr val="dk1"/>
              </a:solidFill>
              <a:latin typeface="Calibri"/>
              <a:ea typeface="Calibri"/>
              <a:cs typeface="Calibri"/>
              <a:sym typeface="Calibri"/>
            </a:endParaRPr>
          </a:p>
        </p:txBody>
      </p:sp>
      <p:sp>
        <p:nvSpPr>
          <p:cNvPr id="120" name="Google Shape;120;p8"/>
          <p:cNvSpPr/>
          <p:nvPr/>
        </p:nvSpPr>
        <p:spPr>
          <a:xfrm>
            <a:off x="977450" y="116632"/>
            <a:ext cx="7266900" cy="400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CO" sz="2000" u="none" cap="none" strike="noStrike">
                <a:solidFill>
                  <a:srgbClr val="009644"/>
                </a:solidFill>
                <a:latin typeface="Calibri"/>
                <a:ea typeface="Calibri"/>
                <a:cs typeface="Calibri"/>
                <a:sym typeface="Calibri"/>
              </a:rPr>
              <a:t>Estado de gestión de pérdidas empresariales al inicio del Proyecto</a:t>
            </a:r>
            <a:endParaRPr b="1" i="0" sz="2000" u="none" cap="none" strike="noStrike">
              <a:solidFill>
                <a:srgbClr val="009644"/>
              </a:solidFill>
              <a:latin typeface="Calibri"/>
              <a:ea typeface="Calibri"/>
              <a:cs typeface="Calibri"/>
              <a:sym typeface="Calibri"/>
            </a:endParaRPr>
          </a:p>
        </p:txBody>
      </p:sp>
      <p:pic>
        <p:nvPicPr>
          <p:cNvPr id="121" name="Google Shape;121;p8"/>
          <p:cNvPicPr preferRelativeResize="0"/>
          <p:nvPr/>
        </p:nvPicPr>
        <p:blipFill rotWithShape="1">
          <a:blip r:embed="rId3">
            <a:alphaModFix/>
          </a:blip>
          <a:srcRect b="0" l="0" r="0" t="0"/>
          <a:stretch/>
        </p:blipFill>
        <p:spPr>
          <a:xfrm>
            <a:off x="1115616" y="1700808"/>
            <a:ext cx="7351042" cy="486067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9"/>
          <p:cNvSpPr/>
          <p:nvPr/>
        </p:nvSpPr>
        <p:spPr>
          <a:xfrm rot="-5400000">
            <a:off x="-3136647" y="3136652"/>
            <a:ext cx="6858000" cy="584700"/>
          </a:xfrm>
          <a:prstGeom prst="rect">
            <a:avLst/>
          </a:prstGeom>
          <a:solidFill>
            <a:srgbClr val="9CC12B"/>
          </a:solidFill>
          <a:ln>
            <a:noFill/>
          </a:ln>
        </p:spPr>
        <p:txBody>
          <a:bodyPr anchorCtr="0" anchor="t" bIns="45700" lIns="91425" spcFirstLastPara="1" rIns="91425" wrap="square" tIns="45700">
            <a:spAutoFit/>
          </a:bodyPr>
          <a:lstStyle/>
          <a:p>
            <a:pPr indent="-342900" lvl="0" marL="342900" marR="0" rtl="0" algn="ctr">
              <a:spcBef>
                <a:spcPts val="0"/>
              </a:spcBef>
              <a:spcAft>
                <a:spcPts val="0"/>
              </a:spcAft>
              <a:buNone/>
            </a:pPr>
            <a:r>
              <a:rPr b="1" i="0" lang="es-CO" sz="3200" u="none" cap="none" strike="noStrike">
                <a:solidFill>
                  <a:schemeClr val="lt1"/>
                </a:solidFill>
                <a:latin typeface="Calibri"/>
                <a:ea typeface="Calibri"/>
                <a:cs typeface="Calibri"/>
                <a:sym typeface="Calibri"/>
              </a:rPr>
              <a:t>Justificación</a:t>
            </a:r>
            <a:endParaRPr b="0" i="0" sz="2800" u="none" cap="none" strike="noStrike">
              <a:solidFill>
                <a:schemeClr val="lt1"/>
              </a:solidFill>
              <a:latin typeface="Calibri"/>
              <a:ea typeface="Calibri"/>
              <a:cs typeface="Calibri"/>
              <a:sym typeface="Calibri"/>
            </a:endParaRPr>
          </a:p>
        </p:txBody>
      </p:sp>
      <p:sp>
        <p:nvSpPr>
          <p:cNvPr id="127" name="Google Shape;127;p9"/>
          <p:cNvSpPr txBox="1"/>
          <p:nvPr/>
        </p:nvSpPr>
        <p:spPr>
          <a:xfrm>
            <a:off x="4574465" y="2395104"/>
            <a:ext cx="4176600" cy="14772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s-CO" sz="1800" u="none" cap="none" strike="noStrike">
                <a:solidFill>
                  <a:schemeClr val="dk1"/>
                </a:solidFill>
                <a:latin typeface="Arial"/>
                <a:ea typeface="Arial"/>
                <a:cs typeface="Arial"/>
                <a:sym typeface="Arial"/>
              </a:rPr>
              <a:t>Estudio: </a:t>
            </a:r>
            <a:r>
              <a:rPr b="0" i="0" lang="es-CO" sz="1800" u="none" cap="none" strike="noStrike">
                <a:solidFill>
                  <a:schemeClr val="dk1"/>
                </a:solidFill>
                <a:latin typeface="Arial"/>
                <a:ea typeface="Arial"/>
                <a:cs typeface="Arial"/>
                <a:sym typeface="Arial"/>
              </a:rPr>
              <a:t>Características y factores que determinan la reincidencia del uso  ilegal del servicio de energía  en  36 barrios  donde CHEC presta el servicio.</a:t>
            </a:r>
            <a:endParaRPr/>
          </a:p>
        </p:txBody>
      </p:sp>
      <p:sp>
        <p:nvSpPr>
          <p:cNvPr id="128" name="Google Shape;128;p9"/>
          <p:cNvSpPr txBox="1"/>
          <p:nvPr/>
        </p:nvSpPr>
        <p:spPr>
          <a:xfrm>
            <a:off x="4574465" y="980728"/>
            <a:ext cx="4176600" cy="12003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s-CO" sz="1800" u="none" cap="none" strike="noStrike">
                <a:solidFill>
                  <a:schemeClr val="dk1"/>
                </a:solidFill>
                <a:latin typeface="Arial"/>
                <a:ea typeface="Arial"/>
                <a:cs typeface="Arial"/>
                <a:sym typeface="Arial"/>
              </a:rPr>
              <a:t>Estudio: </a:t>
            </a:r>
            <a:r>
              <a:rPr b="0" i="0" lang="es-CO" sz="1800" u="none" cap="none" strike="noStrike">
                <a:solidFill>
                  <a:schemeClr val="dk1"/>
                </a:solidFill>
                <a:latin typeface="Arial"/>
                <a:ea typeface="Arial"/>
                <a:cs typeface="Arial"/>
                <a:sym typeface="Arial"/>
              </a:rPr>
              <a:t>Situación socio-demográfica y cultural de los clientes que recurren a prácticas no legales de acceso al servicio público de energía. </a:t>
            </a:r>
            <a:endParaRPr b="0" i="0" sz="1800" u="none" cap="none" strike="noStrike">
              <a:solidFill>
                <a:schemeClr val="dk1"/>
              </a:solidFill>
              <a:latin typeface="Arial"/>
              <a:ea typeface="Arial"/>
              <a:cs typeface="Arial"/>
              <a:sym typeface="Arial"/>
            </a:endParaRPr>
          </a:p>
        </p:txBody>
      </p:sp>
      <p:sp>
        <p:nvSpPr>
          <p:cNvPr id="129" name="Google Shape;129;p9"/>
          <p:cNvSpPr txBox="1"/>
          <p:nvPr/>
        </p:nvSpPr>
        <p:spPr>
          <a:xfrm>
            <a:off x="4604350" y="5734997"/>
            <a:ext cx="4176600" cy="6462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s-CO" sz="1800" u="none" cap="none" strike="noStrike">
                <a:solidFill>
                  <a:schemeClr val="dk1"/>
                </a:solidFill>
                <a:latin typeface="Arial"/>
                <a:ea typeface="Arial"/>
                <a:cs typeface="Arial"/>
                <a:sym typeface="Arial"/>
              </a:rPr>
              <a:t>Estudio – Evaluación: </a:t>
            </a:r>
            <a:r>
              <a:rPr b="0" i="0" lang="es-CO" sz="1800" u="none" cap="none" strike="noStrike">
                <a:solidFill>
                  <a:schemeClr val="dk1"/>
                </a:solidFill>
                <a:latin typeface="Arial"/>
                <a:ea typeface="Arial"/>
                <a:cs typeface="Arial"/>
                <a:sym typeface="Arial"/>
              </a:rPr>
              <a:t>Campaña cultura de la legalidad 2012. </a:t>
            </a:r>
            <a:endParaRPr b="0" i="0" sz="1800" u="none" cap="none" strike="noStrike">
              <a:solidFill>
                <a:schemeClr val="dk1"/>
              </a:solidFill>
              <a:latin typeface="Arial"/>
              <a:ea typeface="Arial"/>
              <a:cs typeface="Arial"/>
              <a:sym typeface="Arial"/>
            </a:endParaRPr>
          </a:p>
        </p:txBody>
      </p:sp>
      <p:sp>
        <p:nvSpPr>
          <p:cNvPr id="130" name="Google Shape;130;p9"/>
          <p:cNvSpPr txBox="1"/>
          <p:nvPr/>
        </p:nvSpPr>
        <p:spPr>
          <a:xfrm>
            <a:off x="4594347" y="4098527"/>
            <a:ext cx="4176600" cy="6462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s-CO" sz="1800" u="none" cap="none" strike="noStrike">
                <a:solidFill>
                  <a:schemeClr val="dk1"/>
                </a:solidFill>
                <a:latin typeface="Arial"/>
                <a:ea typeface="Arial"/>
                <a:cs typeface="Arial"/>
                <a:sym typeface="Arial"/>
              </a:rPr>
              <a:t>Estudio: </a:t>
            </a:r>
            <a:r>
              <a:rPr b="0" i="0" lang="es-CO" sz="1800" u="none" cap="none" strike="noStrike">
                <a:solidFill>
                  <a:schemeClr val="dk1"/>
                </a:solidFill>
                <a:latin typeface="Arial"/>
                <a:ea typeface="Arial"/>
                <a:cs typeface="Arial"/>
                <a:sym typeface="Arial"/>
              </a:rPr>
              <a:t>Encuesta de satisfacción de Clientes CIER. </a:t>
            </a:r>
            <a:endParaRPr b="0" i="0" sz="1800" u="none" cap="none" strike="noStrike">
              <a:solidFill>
                <a:schemeClr val="dk1"/>
              </a:solidFill>
              <a:latin typeface="Arial"/>
              <a:ea typeface="Arial"/>
              <a:cs typeface="Arial"/>
              <a:sym typeface="Arial"/>
            </a:endParaRPr>
          </a:p>
        </p:txBody>
      </p:sp>
      <p:sp>
        <p:nvSpPr>
          <p:cNvPr id="131" name="Google Shape;131;p9"/>
          <p:cNvSpPr txBox="1"/>
          <p:nvPr/>
        </p:nvSpPr>
        <p:spPr>
          <a:xfrm>
            <a:off x="4594347" y="4931232"/>
            <a:ext cx="4176600" cy="6462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s-CO" sz="1800" u="none" cap="none" strike="noStrike">
                <a:solidFill>
                  <a:schemeClr val="dk1"/>
                </a:solidFill>
                <a:latin typeface="Arial"/>
                <a:ea typeface="Arial"/>
                <a:cs typeface="Arial"/>
                <a:sym typeface="Arial"/>
              </a:rPr>
              <a:t>Estudio: </a:t>
            </a:r>
            <a:r>
              <a:rPr b="0" i="0" lang="es-CO" sz="1800" u="none" cap="none" strike="noStrike">
                <a:solidFill>
                  <a:schemeClr val="dk1"/>
                </a:solidFill>
                <a:latin typeface="Arial"/>
                <a:ea typeface="Arial"/>
                <a:cs typeface="Arial"/>
                <a:sym typeface="Arial"/>
              </a:rPr>
              <a:t>Encuesta de satisfacción Voz del Cliente</a:t>
            </a:r>
            <a:endParaRPr/>
          </a:p>
        </p:txBody>
      </p:sp>
      <p:cxnSp>
        <p:nvCxnSpPr>
          <p:cNvPr id="132" name="Google Shape;132;p9"/>
          <p:cNvCxnSpPr>
            <a:stCxn id="133" idx="3"/>
            <a:endCxn id="127" idx="1"/>
          </p:cNvCxnSpPr>
          <p:nvPr/>
        </p:nvCxnSpPr>
        <p:spPr>
          <a:xfrm flipH="1" rot="10800000">
            <a:off x="3057597" y="3133560"/>
            <a:ext cx="1516800" cy="517500"/>
          </a:xfrm>
          <a:prstGeom prst="straightConnector1">
            <a:avLst/>
          </a:prstGeom>
          <a:noFill/>
          <a:ln cap="flat" cmpd="sng" w="28575">
            <a:solidFill>
              <a:schemeClr val="dk1"/>
            </a:solidFill>
            <a:prstDash val="solid"/>
            <a:round/>
            <a:headEnd len="sm" w="sm" type="none"/>
            <a:tailEnd len="med" w="med" type="stealth"/>
          </a:ln>
        </p:spPr>
      </p:cxnSp>
      <p:cxnSp>
        <p:nvCxnSpPr>
          <p:cNvPr id="134" name="Google Shape;134;p9"/>
          <p:cNvCxnSpPr>
            <a:stCxn id="133" idx="3"/>
            <a:endCxn id="128" idx="1"/>
          </p:cNvCxnSpPr>
          <p:nvPr/>
        </p:nvCxnSpPr>
        <p:spPr>
          <a:xfrm flipH="1" rot="10800000">
            <a:off x="3057597" y="1580760"/>
            <a:ext cx="1516800" cy="2070300"/>
          </a:xfrm>
          <a:prstGeom prst="straightConnector1">
            <a:avLst/>
          </a:prstGeom>
          <a:noFill/>
          <a:ln cap="flat" cmpd="sng" w="28575">
            <a:solidFill>
              <a:schemeClr val="dk1"/>
            </a:solidFill>
            <a:prstDash val="solid"/>
            <a:round/>
            <a:headEnd len="sm" w="sm" type="none"/>
            <a:tailEnd len="med" w="med" type="stealth"/>
          </a:ln>
        </p:spPr>
      </p:cxnSp>
      <p:cxnSp>
        <p:nvCxnSpPr>
          <p:cNvPr id="135" name="Google Shape;135;p9"/>
          <p:cNvCxnSpPr>
            <a:stCxn id="133" idx="3"/>
            <a:endCxn id="129" idx="1"/>
          </p:cNvCxnSpPr>
          <p:nvPr/>
        </p:nvCxnSpPr>
        <p:spPr>
          <a:xfrm>
            <a:off x="3057596" y="3651060"/>
            <a:ext cx="1546800" cy="2406900"/>
          </a:xfrm>
          <a:prstGeom prst="straightConnector1">
            <a:avLst/>
          </a:prstGeom>
          <a:noFill/>
          <a:ln cap="flat" cmpd="sng" w="28575">
            <a:solidFill>
              <a:schemeClr val="dk1"/>
            </a:solidFill>
            <a:prstDash val="solid"/>
            <a:round/>
            <a:headEnd len="sm" w="sm" type="none"/>
            <a:tailEnd len="med" w="med" type="stealth"/>
          </a:ln>
        </p:spPr>
      </p:cxnSp>
      <p:cxnSp>
        <p:nvCxnSpPr>
          <p:cNvPr id="136" name="Google Shape;136;p9"/>
          <p:cNvCxnSpPr>
            <a:stCxn id="133" idx="3"/>
            <a:endCxn id="130" idx="1"/>
          </p:cNvCxnSpPr>
          <p:nvPr/>
        </p:nvCxnSpPr>
        <p:spPr>
          <a:xfrm>
            <a:off x="3057596" y="3651060"/>
            <a:ext cx="1536900" cy="770700"/>
          </a:xfrm>
          <a:prstGeom prst="straightConnector1">
            <a:avLst/>
          </a:prstGeom>
          <a:noFill/>
          <a:ln cap="flat" cmpd="sng" w="28575">
            <a:solidFill>
              <a:schemeClr val="dk1"/>
            </a:solidFill>
            <a:prstDash val="solid"/>
            <a:round/>
            <a:headEnd len="sm" w="sm" type="none"/>
            <a:tailEnd len="med" w="med" type="stealth"/>
          </a:ln>
        </p:spPr>
      </p:cxnSp>
      <p:cxnSp>
        <p:nvCxnSpPr>
          <p:cNvPr id="137" name="Google Shape;137;p9"/>
          <p:cNvCxnSpPr>
            <a:stCxn id="133" idx="3"/>
            <a:endCxn id="131" idx="1"/>
          </p:cNvCxnSpPr>
          <p:nvPr/>
        </p:nvCxnSpPr>
        <p:spPr>
          <a:xfrm>
            <a:off x="3057596" y="3651060"/>
            <a:ext cx="1536900" cy="1603200"/>
          </a:xfrm>
          <a:prstGeom prst="straightConnector1">
            <a:avLst/>
          </a:prstGeom>
          <a:noFill/>
          <a:ln cap="flat" cmpd="sng" w="28575">
            <a:solidFill>
              <a:schemeClr val="dk1"/>
            </a:solidFill>
            <a:prstDash val="solid"/>
            <a:round/>
            <a:headEnd len="sm" w="sm" type="none"/>
            <a:tailEnd len="med" w="med" type="stealth"/>
          </a:ln>
        </p:spPr>
      </p:cxnSp>
      <p:pic>
        <p:nvPicPr>
          <p:cNvPr id="133" name="Google Shape;133;p9"/>
          <p:cNvPicPr preferRelativeResize="0"/>
          <p:nvPr/>
        </p:nvPicPr>
        <p:blipFill rotWithShape="1">
          <a:blip r:embed="rId3">
            <a:alphaModFix/>
          </a:blip>
          <a:srcRect b="0" l="0" r="0" t="0"/>
          <a:stretch/>
        </p:blipFill>
        <p:spPr>
          <a:xfrm>
            <a:off x="827584" y="2801425"/>
            <a:ext cx="2230013" cy="169927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Diseño predeterminado">
  <a:themeElements>
    <a:clrScheme name="Corporate">
      <a:dk1>
        <a:srgbClr val="000000"/>
      </a:dk1>
      <a:lt1>
        <a:srgbClr val="FFFFFF"/>
      </a:lt1>
      <a:dk2>
        <a:srgbClr val="606060"/>
      </a:dk2>
      <a:lt2>
        <a:srgbClr val="FFFFFF"/>
      </a:lt2>
      <a:accent1>
        <a:srgbClr val="F08510"/>
      </a:accent1>
      <a:accent2>
        <a:srgbClr val="FFC000"/>
      </a:accent2>
      <a:accent3>
        <a:srgbClr val="C62B0C"/>
      </a:accent3>
      <a:accent4>
        <a:srgbClr val="BFBFBF"/>
      </a:accent4>
      <a:accent5>
        <a:srgbClr val="7F7F7F"/>
      </a:accent5>
      <a:accent6>
        <a:srgbClr val="7A0000"/>
      </a:accent6>
      <a:hlink>
        <a:srgbClr val="C62B0C"/>
      </a:hlink>
      <a:folHlink>
        <a:srgbClr val="F0851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2009-12-29T22:36:06Z</dcterms:created>
  <dc:creator>DP</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66bb131-2344-48ed-84db-fe1e84a9fae2_Enabled">
    <vt:lpwstr>true</vt:lpwstr>
  </property>
  <property fmtid="{D5CDD505-2E9C-101B-9397-08002B2CF9AE}" pid="3" name="MSIP_Label_666bb131-2344-48ed-84db-fe1e84a9fae2_SetDate">
    <vt:lpwstr>2022-03-29T15:18:23Z</vt:lpwstr>
  </property>
  <property fmtid="{D5CDD505-2E9C-101B-9397-08002B2CF9AE}" pid="4" name="MSIP_Label_666bb131-2344-48ed-84db-fe1e84a9fae2_Method">
    <vt:lpwstr>Standard</vt:lpwstr>
  </property>
  <property fmtid="{D5CDD505-2E9C-101B-9397-08002B2CF9AE}" pid="5" name="MSIP_Label_666bb131-2344-48ed-84db-fe1e84a9fae2_Name">
    <vt:lpwstr>666bb131-2344-48ed-84db-fe1e84a9fae2</vt:lpwstr>
  </property>
  <property fmtid="{D5CDD505-2E9C-101B-9397-08002B2CF9AE}" pid="6" name="MSIP_Label_666bb131-2344-48ed-84db-fe1e84a9fae2_SiteId">
    <vt:lpwstr>bf1ce8b5-5d39-4bc5-ad6e-07b3e4d7d67a</vt:lpwstr>
  </property>
  <property fmtid="{D5CDD505-2E9C-101B-9397-08002B2CF9AE}" pid="7" name="MSIP_Label_666bb131-2344-48ed-84db-fe1e84a9fae2_ActionId">
    <vt:lpwstr>a20fefb6-9908-4c40-9d1e-7e6355b9475c</vt:lpwstr>
  </property>
  <property fmtid="{D5CDD505-2E9C-101B-9397-08002B2CF9AE}" pid="8" name="MSIP_Label_666bb131-2344-48ed-84db-fe1e84a9fae2_ContentBits">
    <vt:lpwstr>0</vt:lpwstr>
  </property>
</Properties>
</file>